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859" r:id="rId2"/>
    <p:sldId id="1140" r:id="rId3"/>
    <p:sldId id="1142" r:id="rId4"/>
    <p:sldId id="1143" r:id="rId5"/>
    <p:sldId id="1144" r:id="rId6"/>
    <p:sldId id="1145" r:id="rId7"/>
    <p:sldId id="1147" r:id="rId8"/>
    <p:sldId id="1152" r:id="rId9"/>
    <p:sldId id="1167" r:id="rId10"/>
    <p:sldId id="1177" r:id="rId11"/>
    <p:sldId id="1153" r:id="rId12"/>
    <p:sldId id="1168" r:id="rId13"/>
    <p:sldId id="1154" r:id="rId14"/>
    <p:sldId id="1169" r:id="rId15"/>
    <p:sldId id="1148" r:id="rId16"/>
    <p:sldId id="1170" r:id="rId17"/>
    <p:sldId id="1171" r:id="rId18"/>
    <p:sldId id="1146" r:id="rId19"/>
    <p:sldId id="1172" r:id="rId20"/>
    <p:sldId id="1178" r:id="rId21"/>
    <p:sldId id="1173" r:id="rId22"/>
    <p:sldId id="1141" r:id="rId23"/>
    <p:sldId id="1150" r:id="rId24"/>
    <p:sldId id="1151" r:id="rId25"/>
    <p:sldId id="1155" r:id="rId26"/>
    <p:sldId id="1156" r:id="rId27"/>
    <p:sldId id="1157" r:id="rId28"/>
    <p:sldId id="1158" r:id="rId29"/>
    <p:sldId id="1159" r:id="rId30"/>
    <p:sldId id="1175" r:id="rId31"/>
    <p:sldId id="1160" r:id="rId32"/>
    <p:sldId id="1161" r:id="rId33"/>
    <p:sldId id="1176" r:id="rId34"/>
    <p:sldId id="1162" r:id="rId35"/>
    <p:sldId id="1163" r:id="rId36"/>
    <p:sldId id="1164" r:id="rId37"/>
    <p:sldId id="1165" r:id="rId3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00B0F0"/>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2.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第十七章　欧姆定律</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欧姆定律在串</a:t>
            </a:r>
            <a:r>
              <a:rPr lang="zh-CN" altLang="en-US" sz="4800" b="0">
                <a:solidFill>
                  <a:srgbClr val="000000"/>
                </a:solidFill>
                <a:latin typeface="宋体" panose="02010600030101010101" pitchFamily="2" charset="-122"/>
                <a:cs typeface="微软雅黑" panose="020B0503020204020204" pitchFamily="34" charset="-122"/>
              </a:rPr>
              <a:t>、</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并联电路中的应用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内容占位符 2"/>
              <p:cNvSpPr txBox="1"/>
              <p:nvPr/>
            </p:nvSpPr>
            <p:spPr bwMode="auto">
              <a:xfrm>
                <a:off x="360854" y="761871"/>
                <a:ext cx="11485848" cy="5334281"/>
              </a:xfrm>
              <a:prstGeom prst="rect">
                <a:avLst/>
              </a:prstGeom>
              <a:solidFill>
                <a:srgbClr val="E1F4FC"/>
              </a:solidFill>
              <a:ln>
                <a:noFill/>
              </a:ln>
              <a:extLs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a:solidFill>
                      <a:srgbClr val="000000"/>
                    </a:solidFill>
                    <a:ea typeface="楷体" panose="02010609060101010101" pitchFamily="49" charset="-122"/>
                    <a:cs typeface="Times New Roman" panose="02020603050405020304"/>
                  </a:rPr>
                  <a:t>                          </a:t>
                </a:r>
                <a:r>
                  <a:rPr lang="zh-CN" altLang="zh-CN">
                    <a:solidFill>
                      <a:srgbClr val="000000"/>
                    </a:solidFill>
                    <a:ea typeface="楷体" panose="02010609060101010101" pitchFamily="49" charset="-122"/>
                    <a:cs typeface="Times New Roman" panose="02020603050405020304"/>
                  </a:rPr>
                  <a:t>串联电路</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电流处处相等</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即</a:t>
                </a:r>
                <a:r>
                  <a:rPr lang="en-US" altLang="zh-CN" i="1">
                    <a:solidFill>
                      <a:srgbClr val="000000"/>
                    </a:solidFill>
                    <a:cs typeface="Times New Roman" panose="02020603050405020304"/>
                  </a:rPr>
                  <a:t>I</a:t>
                </a:r>
                <a:r>
                  <a:rPr lang="zh-CN" altLang="zh-CN">
                    <a:solidFill>
                      <a:srgbClr val="000000"/>
                    </a:solidFill>
                    <a:cs typeface="Times New Roman" panose="02020603050405020304"/>
                  </a:rPr>
                  <a:t>＝</a:t>
                </a:r>
                <a:r>
                  <a:rPr lang="en-US" altLang="zh-CN" i="1">
                    <a:solidFill>
                      <a:srgbClr val="000000"/>
                    </a:solidFill>
                    <a:cs typeface="Times New Roman" panose="02020603050405020304"/>
                  </a:rPr>
                  <a:t>I</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a:t>
                </a:r>
                <a:r>
                  <a:rPr lang="en-US" altLang="zh-CN" i="1">
                    <a:solidFill>
                      <a:srgbClr val="000000"/>
                    </a:solidFill>
                    <a:cs typeface="Times New Roman" panose="02020603050405020304"/>
                  </a:rPr>
                  <a:t>I</a:t>
                </a:r>
                <a:r>
                  <a:rPr lang="en-US" altLang="zh-CN" baseline="-25000">
                    <a:solidFill>
                      <a:srgbClr val="000000"/>
                    </a:solidFill>
                    <a:cs typeface="Times New Roman" panose="02020603050405020304"/>
                  </a:rPr>
                  <a:t>2</a:t>
                </a:r>
                <a:r>
                  <a:rPr lang="en-US" altLang="zh-CN">
                    <a:solidFill>
                      <a:srgbClr val="000000"/>
                    </a:solidFill>
                    <a:latin typeface="楷体" panose="02010609060101010101" pitchFamily="49" charset="-122"/>
                    <a:cs typeface="Times New Roman" panose="02020603050405020304"/>
                  </a:rPr>
                  <a:t>…</a:t>
                </a:r>
                <a:r>
                  <a:rPr lang="zh-CN" altLang="zh-CN">
                    <a:solidFill>
                      <a:srgbClr val="000000"/>
                    </a:solidFill>
                    <a:cs typeface="Times New Roman" panose="02020603050405020304"/>
                  </a:rPr>
                  <a:t>＝</a:t>
                </a:r>
                <a:r>
                  <a:rPr lang="en-US" altLang="zh-CN" i="1">
                    <a:solidFill>
                      <a:srgbClr val="000000"/>
                    </a:solidFill>
                    <a:cs typeface="Times New Roman" panose="02020603050405020304"/>
                  </a:rPr>
                  <a:t>I</a:t>
                </a:r>
                <a:r>
                  <a:rPr lang="en-US" altLang="zh-CN" i="1" baseline="-25000">
                    <a:solidFill>
                      <a:srgbClr val="000000"/>
                    </a:solidFill>
                    <a:cs typeface="Times New Roman" panose="02020603050405020304"/>
                  </a:rPr>
                  <a:t>n</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总电压等于各分电压之和</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即</a:t>
                </a:r>
                <a:r>
                  <a:rPr lang="en-US" altLang="zh-CN" i="1">
                    <a:solidFill>
                      <a:srgbClr val="000000"/>
                    </a:solidFill>
                    <a:cs typeface="Times New Roman" panose="02020603050405020304"/>
                  </a:rPr>
                  <a:t>U</a:t>
                </a:r>
                <a:r>
                  <a:rPr lang="zh-CN" altLang="zh-CN">
                    <a:solidFill>
                      <a:srgbClr val="000000"/>
                    </a:solidFill>
                    <a:cs typeface="Times New Roman" panose="02020603050405020304"/>
                  </a:rPr>
                  <a:t>＝</a:t>
                </a:r>
                <a:r>
                  <a:rPr lang="en-US" altLang="zh-CN" i="1">
                    <a:solidFill>
                      <a:srgbClr val="000000"/>
                    </a:solidFill>
                    <a:cs typeface="Times New Roman" panose="02020603050405020304"/>
                  </a:rPr>
                  <a:t>U</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a:t>
                </a:r>
                <a:r>
                  <a:rPr lang="en-US" altLang="zh-CN" i="1">
                    <a:solidFill>
                      <a:srgbClr val="000000"/>
                    </a:solidFill>
                    <a:cs typeface="Times New Roman" panose="02020603050405020304"/>
                  </a:rPr>
                  <a:t>U</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a:t>
                </a:r>
                <a:r>
                  <a:rPr lang="en-US" altLang="zh-CN">
                    <a:solidFill>
                      <a:srgbClr val="000000"/>
                    </a:solidFill>
                    <a:latin typeface="楷体" panose="02010609060101010101" pitchFamily="49" charset="-122"/>
                    <a:cs typeface="Times New Roman" panose="02020603050405020304"/>
                  </a:rPr>
                  <a:t>…</a:t>
                </a:r>
                <a:r>
                  <a:rPr lang="zh-CN" altLang="zh-CN">
                    <a:solidFill>
                      <a:srgbClr val="000000"/>
                    </a:solidFill>
                    <a:cs typeface="Times New Roman" panose="02020603050405020304"/>
                  </a:rPr>
                  <a:t>＋</a:t>
                </a:r>
                <a:r>
                  <a:rPr lang="en-US" altLang="zh-CN" i="1">
                    <a:solidFill>
                      <a:srgbClr val="000000"/>
                    </a:solidFill>
                    <a:cs typeface="Times New Roman" panose="02020603050405020304"/>
                  </a:rPr>
                  <a:t>U</a:t>
                </a:r>
                <a:r>
                  <a:rPr lang="en-US" altLang="zh-CN" i="1" baseline="-25000">
                    <a:solidFill>
                      <a:srgbClr val="000000"/>
                    </a:solidFill>
                    <a:cs typeface="Times New Roman" panose="02020603050405020304"/>
                  </a:rPr>
                  <a:t>n</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总电阻等于各分电阻之和</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即</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a:t>
                </a:r>
                <a:r>
                  <a:rPr lang="en-US" altLang="zh-CN">
                    <a:solidFill>
                      <a:srgbClr val="000000"/>
                    </a:solidFill>
                    <a:latin typeface="楷体" panose="02010609060101010101" pitchFamily="49" charset="-122"/>
                    <a:cs typeface="Times New Roman" panose="02020603050405020304"/>
                  </a:rPr>
                  <a:t>…</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en-US" altLang="zh-CN" i="1" baseline="-25000">
                    <a:solidFill>
                      <a:srgbClr val="000000"/>
                    </a:solidFill>
                    <a:cs typeface="Times New Roman" panose="02020603050405020304"/>
                  </a:rPr>
                  <a:t>n</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a:p>
                <a:pPr>
                  <a:lnSpc>
                    <a:spcPct val="120000"/>
                  </a:lnSpc>
                  <a:spcAft>
                    <a:spcPts val="0"/>
                  </a:spcAft>
                </a:pPr>
                <a:r>
                  <a:rPr lang="zh-CN" altLang="zh-CN">
                    <a:solidFill>
                      <a:srgbClr val="000000"/>
                    </a:solidFill>
                    <a:ea typeface="楷体" panose="02010609060101010101" pitchFamily="49" charset="-122"/>
                    <a:cs typeface="Times New Roman" panose="02020603050405020304"/>
                  </a:rPr>
                  <a:t>并联电路</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各用电器两端电压相等</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即</a:t>
                </a:r>
                <a:r>
                  <a:rPr lang="en-US" altLang="zh-CN" i="1">
                    <a:solidFill>
                      <a:srgbClr val="000000"/>
                    </a:solidFill>
                    <a:cs typeface="Times New Roman" panose="02020603050405020304"/>
                  </a:rPr>
                  <a:t>U</a:t>
                </a:r>
                <a:r>
                  <a:rPr lang="zh-CN" altLang="zh-CN">
                    <a:solidFill>
                      <a:srgbClr val="000000"/>
                    </a:solidFill>
                    <a:cs typeface="Times New Roman" panose="02020603050405020304"/>
                  </a:rPr>
                  <a:t>＝</a:t>
                </a:r>
                <a:r>
                  <a:rPr lang="en-US" altLang="zh-CN" i="1">
                    <a:solidFill>
                      <a:srgbClr val="000000"/>
                    </a:solidFill>
                    <a:cs typeface="Times New Roman" panose="02020603050405020304"/>
                  </a:rPr>
                  <a:t>U</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a:t>
                </a:r>
                <a:r>
                  <a:rPr lang="en-US" altLang="zh-CN" i="1">
                    <a:solidFill>
                      <a:srgbClr val="000000"/>
                    </a:solidFill>
                    <a:cs typeface="Times New Roman" panose="02020603050405020304"/>
                  </a:rPr>
                  <a:t>U</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a:t>
                </a:r>
                <a:r>
                  <a:rPr lang="en-US" altLang="zh-CN">
                    <a:solidFill>
                      <a:srgbClr val="000000"/>
                    </a:solidFill>
                    <a:latin typeface="楷体" panose="02010609060101010101" pitchFamily="49" charset="-122"/>
                    <a:cs typeface="Times New Roman" panose="02020603050405020304"/>
                  </a:rPr>
                  <a:t>…</a:t>
                </a:r>
                <a:r>
                  <a:rPr lang="zh-CN" altLang="zh-CN">
                    <a:solidFill>
                      <a:srgbClr val="000000"/>
                    </a:solidFill>
                    <a:cs typeface="Times New Roman" panose="02020603050405020304"/>
                  </a:rPr>
                  <a:t>＝</a:t>
                </a:r>
                <a:r>
                  <a:rPr lang="en-US" altLang="zh-CN" i="1">
                    <a:solidFill>
                      <a:srgbClr val="000000"/>
                    </a:solidFill>
                    <a:cs typeface="Times New Roman" panose="02020603050405020304"/>
                  </a:rPr>
                  <a:t>U</a:t>
                </a:r>
                <a:r>
                  <a:rPr lang="en-US" altLang="zh-CN" i="1" baseline="-25000">
                    <a:solidFill>
                      <a:srgbClr val="000000"/>
                    </a:solidFill>
                    <a:cs typeface="Times New Roman" panose="02020603050405020304"/>
                  </a:rPr>
                  <a:t>n</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干路电流等于各支路电</a:t>
                </a:r>
                <a:br>
                  <a:rPr lang="en-US" altLang="zh-CN">
                    <a:solidFill>
                      <a:srgbClr val="000000"/>
                    </a:solidFill>
                    <a:ea typeface="楷体" panose="02010609060101010101" pitchFamily="49" charset="-122"/>
                    <a:cs typeface="Times New Roman" panose="02020603050405020304"/>
                  </a:rPr>
                </a:br>
                <a:r>
                  <a:rPr lang="zh-CN" altLang="zh-CN">
                    <a:solidFill>
                      <a:srgbClr val="000000"/>
                    </a:solidFill>
                    <a:ea typeface="楷体" panose="02010609060101010101" pitchFamily="49" charset="-122"/>
                    <a:cs typeface="Times New Roman" panose="02020603050405020304"/>
                  </a:rPr>
                  <a:t>流之和</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即</a:t>
                </a:r>
                <a:r>
                  <a:rPr lang="en-US" altLang="zh-CN" i="1">
                    <a:solidFill>
                      <a:srgbClr val="000000"/>
                    </a:solidFill>
                    <a:cs typeface="Times New Roman" panose="02020603050405020304"/>
                  </a:rPr>
                  <a:t>I</a:t>
                </a:r>
                <a:r>
                  <a:rPr lang="zh-CN" altLang="zh-CN">
                    <a:solidFill>
                      <a:srgbClr val="000000"/>
                    </a:solidFill>
                    <a:cs typeface="Times New Roman" panose="02020603050405020304"/>
                  </a:rPr>
                  <a:t>＝</a:t>
                </a:r>
                <a:r>
                  <a:rPr lang="en-US" altLang="zh-CN" i="1">
                    <a:solidFill>
                      <a:srgbClr val="000000"/>
                    </a:solidFill>
                    <a:cs typeface="Times New Roman" panose="02020603050405020304"/>
                  </a:rPr>
                  <a:t>I</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a:t>
                </a:r>
                <a:r>
                  <a:rPr lang="en-US" altLang="zh-CN" i="1">
                    <a:solidFill>
                      <a:srgbClr val="000000"/>
                    </a:solidFill>
                    <a:cs typeface="Times New Roman" panose="02020603050405020304"/>
                  </a:rPr>
                  <a:t>I</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a:t>
                </a:r>
                <a:r>
                  <a:rPr lang="en-US" altLang="zh-CN">
                    <a:solidFill>
                      <a:srgbClr val="000000"/>
                    </a:solidFill>
                    <a:latin typeface="楷体" panose="02010609060101010101" pitchFamily="49" charset="-122"/>
                    <a:cs typeface="Times New Roman" panose="02020603050405020304"/>
                  </a:rPr>
                  <a:t>…</a:t>
                </a:r>
                <a:r>
                  <a:rPr lang="zh-CN" altLang="zh-CN">
                    <a:solidFill>
                      <a:srgbClr val="000000"/>
                    </a:solidFill>
                    <a:cs typeface="Times New Roman" panose="02020603050405020304"/>
                  </a:rPr>
                  <a:t>＋</a:t>
                </a:r>
                <a:r>
                  <a:rPr lang="en-US" altLang="zh-CN" i="1">
                    <a:solidFill>
                      <a:srgbClr val="000000"/>
                    </a:solidFill>
                    <a:cs typeface="Times New Roman" panose="02020603050405020304"/>
                  </a:rPr>
                  <a:t>I</a:t>
                </a:r>
                <a:r>
                  <a:rPr lang="en-US" altLang="zh-CN" i="1" baseline="-25000">
                    <a:solidFill>
                      <a:srgbClr val="000000"/>
                    </a:solidFill>
                    <a:cs typeface="Times New Roman" panose="02020603050405020304"/>
                  </a:rPr>
                  <a:t>n</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总电阻的倒数等于各支路电阻的倒数之和</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即</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r>
                          <a:rPr lang="en-US" altLang="zh-CN" b="0" i="1">
                            <a:solidFill>
                              <a:srgbClr val="000000"/>
                            </a:solidFill>
                            <a:latin typeface="Cambria Math" panose="02040503050406030204"/>
                            <a:cs typeface="Times New Roman" panose="02020603050405020304"/>
                          </a:rPr>
                          <m:t>𝑅</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a:rPr lang="en-US" altLang="zh-CN" b="0" i="1">
                                <a:solidFill>
                                  <a:srgbClr val="000000"/>
                                </a:solidFill>
                                <a:latin typeface="Cambria Math" panose="02040503050406030204"/>
                                <a:cs typeface="Times New Roman" panose="02020603050405020304"/>
                              </a:rPr>
                              <m:t>1</m:t>
                            </m:r>
                          </m:sub>
                        </m:sSub>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a:rPr lang="en-US" altLang="zh-CN" b="0" i="1">
                                <a:solidFill>
                                  <a:srgbClr val="000000"/>
                                </a:solidFill>
                                <a:latin typeface="Cambria Math" panose="02040503050406030204"/>
                                <a:cs typeface="Times New Roman" panose="02020603050405020304"/>
                              </a:rPr>
                              <m:t>2</m:t>
                            </m:r>
                          </m:sub>
                        </m:sSub>
                      </m:den>
                    </m:f>
                  </m:oMath>
                </a14:m>
                <a:r>
                  <a:rPr lang="zh-CN" altLang="zh-CN">
                    <a:solidFill>
                      <a:srgbClr val="000000"/>
                    </a:solidFill>
                    <a:cs typeface="Times New Roman" panose="02020603050405020304"/>
                  </a:rPr>
                  <a:t>＋</a:t>
                </a:r>
                <a:r>
                  <a:rPr lang="en-US" altLang="zh-CN">
                    <a:solidFill>
                      <a:srgbClr val="000000"/>
                    </a:solidFill>
                    <a:latin typeface="楷体" panose="02010609060101010101" pitchFamily="49" charset="-122"/>
                    <a:cs typeface="Times New Roman" panose="02020603050405020304"/>
                  </a:rPr>
                  <a:t>…</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a:rPr lang="en-US" altLang="zh-CN" b="0" i="1">
                                <a:solidFill>
                                  <a:srgbClr val="000000"/>
                                </a:solidFill>
                                <a:latin typeface="Cambria Math" panose="02040503050406030204"/>
                                <a:cs typeface="Times New Roman" panose="02020603050405020304"/>
                              </a:rPr>
                              <m:t>𝑛</m:t>
                            </m:r>
                          </m:sub>
                        </m:sSub>
                      </m:den>
                    </m:f>
                  </m:oMath>
                </a14:m>
                <a:r>
                  <a:rPr lang="en-US" altLang="zh-CN">
                    <a:solidFill>
                      <a:srgbClr val="000000"/>
                    </a:solidFill>
                    <a:latin typeface="宋体" panose="02010600030101010101" pitchFamily="2" charset="-122"/>
                    <a:cs typeface="Times New Roman" panose="02020603050405020304"/>
                  </a:rPr>
                  <a:t>.</a:t>
                </a:r>
              </a:p>
              <a:p>
                <a:pPr>
                  <a:lnSpc>
                    <a:spcPct val="120000"/>
                  </a:lnSpc>
                  <a:spcAft>
                    <a:spcPts val="0"/>
                  </a:spcAft>
                </a:pPr>
                <a:endParaRPr lang="en-US" altLang="zh-CN" sz="900">
                  <a:solidFill>
                    <a:srgbClr val="000000"/>
                  </a:solidFill>
                  <a:latin typeface="宋体" panose="02010600030101010101" pitchFamily="2" charset="-122"/>
                  <a:cs typeface="Times New Roman" panose="02020603050405020304"/>
                </a:endParaRPr>
              </a:p>
              <a:p>
                <a:pPr>
                  <a:lnSpc>
                    <a:spcPct val="120000"/>
                  </a:lnSpc>
                  <a:spcAft>
                    <a:spcPts val="0"/>
                  </a:spcAft>
                </a:pPr>
                <a:endParaRPr lang="en-US" altLang="zh-CN" sz="900">
                  <a:solidFill>
                    <a:srgbClr val="000000"/>
                  </a:solidFill>
                  <a:latin typeface="宋体" panose="02010600030101010101" pitchFamily="2" charset="-122"/>
                  <a:cs typeface="Times New Roman" panose="02020603050405020304"/>
                </a:endParaRPr>
              </a:p>
              <a:p>
                <a:pPr>
                  <a:lnSpc>
                    <a:spcPct val="120000"/>
                  </a:lnSpc>
                  <a:spcAft>
                    <a:spcPts val="0"/>
                  </a:spcAft>
                </a:pPr>
                <a:endParaRPr lang="en-US" altLang="zh-CN" sz="900">
                  <a:solidFill>
                    <a:srgbClr val="000000"/>
                  </a:solidFill>
                  <a:latin typeface="宋体" panose="02010600030101010101" pitchFamily="2" charset="-122"/>
                  <a:cs typeface="Times New Roman" panose="02020603050405020304"/>
                </a:endParaRPr>
              </a:p>
              <a:p>
                <a:pPr>
                  <a:lnSpc>
                    <a:spcPct val="120000"/>
                  </a:lnSpc>
                  <a:spcAft>
                    <a:spcPts val="0"/>
                  </a:spcAft>
                </a:pPr>
                <a:endParaRPr lang="en-US" altLang="zh-CN" sz="900">
                  <a:solidFill>
                    <a:srgbClr val="000000"/>
                  </a:solidFill>
                  <a:latin typeface="宋体" panose="02010600030101010101" pitchFamily="2" charset="-122"/>
                  <a:cs typeface="Times New Roman" panose="02020603050405020304"/>
                </a:endParaRPr>
              </a:p>
              <a:p>
                <a:pPr>
                  <a:lnSpc>
                    <a:spcPct val="120000"/>
                  </a:lnSpc>
                  <a:spcAft>
                    <a:spcPts val="0"/>
                  </a:spcAft>
                </a:pPr>
                <a:endParaRPr lang="en-US" altLang="zh-CN" sz="900">
                  <a:solidFill>
                    <a:srgbClr val="000000"/>
                  </a:solidFill>
                  <a:latin typeface="宋体" panose="02010600030101010101" pitchFamily="2" charset="-122"/>
                  <a:cs typeface="Times New Roman" panose="02020603050405020304"/>
                </a:endParaRPr>
              </a:p>
              <a:p>
                <a:pPr>
                  <a:lnSpc>
                    <a:spcPct val="120000"/>
                  </a:lnSpc>
                  <a:spcAft>
                    <a:spcPts val="0"/>
                  </a:spcAft>
                </a:pPr>
                <a:endParaRPr lang="en-US" altLang="zh-CN" sz="900">
                  <a:solidFill>
                    <a:srgbClr val="000000"/>
                  </a:solidFill>
                  <a:latin typeface="宋体" panose="02010600030101010101" pitchFamily="2" charset="-122"/>
                  <a:cs typeface="Times New Roman" panose="02020603050405020304"/>
                </a:endParaRPr>
              </a:p>
              <a:p>
                <a:pPr>
                  <a:lnSpc>
                    <a:spcPct val="120000"/>
                  </a:lnSpc>
                  <a:spcAft>
                    <a:spcPts val="0"/>
                  </a:spcAft>
                </a:pPr>
                <a:endParaRPr lang="en-US" altLang="zh-CN" sz="900">
                  <a:solidFill>
                    <a:srgbClr val="000000"/>
                  </a:solidFill>
                  <a:latin typeface="宋体" panose="02010600030101010101" pitchFamily="2" charset="-122"/>
                  <a:cs typeface="Times New Roman" panose="02020603050405020304"/>
                </a:endParaRPr>
              </a:p>
              <a:p>
                <a:pPr>
                  <a:lnSpc>
                    <a:spcPct val="120000"/>
                  </a:lnSpc>
                  <a:spcAft>
                    <a:spcPts val="0"/>
                  </a:spcAft>
                </a:pPr>
                <a:endParaRPr lang="en-US" altLang="zh-CN" sz="900">
                  <a:solidFill>
                    <a:srgbClr val="000000"/>
                  </a:solidFill>
                  <a:latin typeface="宋体" panose="02010600030101010101" pitchFamily="2" charset="-122"/>
                  <a:cs typeface="Times New Roman" panose="02020603050405020304"/>
                </a:endParaRPr>
              </a:p>
              <a:p>
                <a:pPr>
                  <a:lnSpc>
                    <a:spcPct val="120000"/>
                  </a:lnSpc>
                  <a:spcAft>
                    <a:spcPts val="0"/>
                  </a:spcAft>
                </a:pPr>
                <a:endParaRPr lang="en-US" altLang="zh-CN" sz="900">
                  <a:solidFill>
                    <a:srgbClr val="000000"/>
                  </a:solidFill>
                  <a:latin typeface="宋体" panose="02010600030101010101" pitchFamily="2" charset="-122"/>
                  <a:cs typeface="Times New Roman" panose="02020603050405020304"/>
                </a:endParaRPr>
              </a:p>
              <a:p>
                <a:pPr>
                  <a:lnSpc>
                    <a:spcPct val="120000"/>
                  </a:lnSpc>
                  <a:spcAft>
                    <a:spcPts val="0"/>
                  </a:spcAft>
                </a:pPr>
                <a:endParaRPr lang="en-US" altLang="zh-CN" sz="900">
                  <a:solidFill>
                    <a:srgbClr val="000000"/>
                  </a:solidFill>
                  <a:latin typeface="宋体" panose="02010600030101010101" pitchFamily="2" charset="-122"/>
                  <a:cs typeface="Times New Roman" panose="02020603050405020304"/>
                </a:endParaRPr>
              </a:p>
              <a:p>
                <a:pPr>
                  <a:lnSpc>
                    <a:spcPct val="120000"/>
                  </a:lnSpc>
                  <a:spcAft>
                    <a:spcPts val="0"/>
                  </a:spcAft>
                </a:pPr>
                <a:endParaRPr lang="en-US" altLang="zh-CN" sz="900">
                  <a:solidFill>
                    <a:srgbClr val="000000"/>
                  </a:solidFill>
                  <a:latin typeface="宋体" panose="02010600030101010101" pitchFamily="2" charset="-122"/>
                  <a:cs typeface="Times New Roman" panose="02020603050405020304"/>
                </a:endParaRPr>
              </a:p>
              <a:p>
                <a:pPr>
                  <a:lnSpc>
                    <a:spcPct val="120000"/>
                  </a:lnSpc>
                  <a:spcAft>
                    <a:spcPts val="0"/>
                  </a:spcAft>
                </a:pPr>
                <a:endParaRPr lang="en-US" altLang="zh-CN" sz="900">
                  <a:solidFill>
                    <a:srgbClr val="000000"/>
                  </a:solidFill>
                  <a:latin typeface="宋体" panose="02010600030101010101" pitchFamily="2" charset="-122"/>
                  <a:cs typeface="Times New Roman" panose="02020603050405020304"/>
                </a:endParaRPr>
              </a:p>
              <a:p>
                <a:pPr>
                  <a:lnSpc>
                    <a:spcPct val="120000"/>
                  </a:lnSpc>
                  <a:spcAft>
                    <a:spcPts val="0"/>
                  </a:spcAft>
                </a:pPr>
                <a:endParaRPr lang="en-US" altLang="zh-CN" sz="900">
                  <a:solidFill>
                    <a:srgbClr val="000000"/>
                  </a:solidFill>
                  <a:latin typeface="宋体" panose="02010600030101010101" pitchFamily="2" charset="-122"/>
                  <a:cs typeface="Times New Roman" panose="02020603050405020304"/>
                </a:endParaRPr>
              </a:p>
              <a:p>
                <a:pPr>
                  <a:lnSpc>
                    <a:spcPct val="120000"/>
                  </a:lnSpc>
                  <a:spcAft>
                    <a:spcPts val="0"/>
                  </a:spcAft>
                </a:pPr>
                <a:endParaRPr lang="zh-CN" altLang="zh-CN" sz="900">
                  <a:solidFill>
                    <a:srgbClr val="000000"/>
                  </a:solidFill>
                  <a:cs typeface="Times New Roman" panose="02020603050405020304"/>
                </a:endParaRPr>
              </a:p>
            </p:txBody>
          </p:sp>
        </mc:Choice>
        <mc:Fallback xmlns="">
          <p:sp>
            <p:nvSpPr>
              <p:cNvPr id="6" name="内容占位符 2"/>
              <p:cNvSpPr txBox="1">
                <a:spLocks noRot="1" noChangeAspect="1" noMove="1" noResize="1" noEditPoints="1" noAdjustHandles="1" noChangeArrowheads="1" noChangeShapeType="1" noTextEdit="1"/>
              </p:cNvSpPr>
              <p:nvPr/>
            </p:nvSpPr>
            <p:spPr bwMode="auto">
              <a:xfrm>
                <a:off x="360854" y="761871"/>
                <a:ext cx="11485848" cy="5334281"/>
              </a:xfrm>
              <a:prstGeom prst="rect">
                <a:avLst/>
              </a:prstGeom>
              <a:blipFill rotWithShape="1">
                <a:blip r:embed="rId2"/>
                <a:stretch>
                  <a:fillRect l="-2" t="-9" r="1" b="3"/>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566" y="756674"/>
            <a:ext cx="1995825" cy="531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矩形 7"/>
          <p:cNvSpPr/>
          <p:nvPr/>
        </p:nvSpPr>
        <p:spPr>
          <a:xfrm>
            <a:off x="4941887" y="5391536"/>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2782838" y="3140968"/>
            <a:ext cx="6191497" cy="210055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62059"/>
            <a:ext cx="11485848" cy="1754326"/>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安徽宿州埇桥区教育集团期末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）小强在探究甲、乙两个电阻的电流与电压的关系时，得到了如图所示的图像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由图像可知，甲、乙两电阻并联时的等效电阻是</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727054" y="2820803"/>
            <a:ext cx="3055972" cy="2264197"/>
          </a:xfrm>
          <a:prstGeom prst="rect">
            <a:avLst/>
          </a:prstGeom>
        </p:spPr>
      </p:pic>
      <p:sp>
        <p:nvSpPr>
          <p:cNvPr id="4" name="矩形 3"/>
          <p:cNvSpPr/>
          <p:nvPr/>
        </p:nvSpPr>
        <p:spPr>
          <a:xfrm>
            <a:off x="5470210" y="5085000"/>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744667" y="2541254"/>
            <a:ext cx="33855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5</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内容占位符 5"/>
              <p:cNvSpPr>
                <a:spLocks noGrp="1"/>
              </p:cNvSpPr>
              <p:nvPr>
                <p:ph idx="1"/>
              </p:nvPr>
            </p:nvSpPr>
            <p:spPr>
              <a:xfrm>
                <a:off x="360854" y="840698"/>
                <a:ext cx="11485848" cy="2436244"/>
              </a:xfrm>
            </p:spPr>
            <p:txBody>
              <a:bodyPr/>
              <a:lstStyle/>
              <a:p>
                <a:pPr algn="dist" hangingPunct="0">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由</a:t>
                </a:r>
                <a:r>
                  <a:rPr lang="en-US" altLang="zh-CN" i="1">
                    <a:solidFill>
                      <a:srgbClr val="000000"/>
                    </a:solidFill>
                    <a:cs typeface="Times New Roman" panose="02020603050405020304"/>
                  </a:rPr>
                  <a:t>I</a:t>
                </a:r>
                <a:r>
                  <a:rPr lang="en-US" altLang="zh-CN">
                    <a:solidFill>
                      <a:srgbClr val="000000"/>
                    </a:solidFill>
                    <a:cs typeface="Times New Roman" panose="02020603050405020304"/>
                  </a:rPr>
                  <a:t>-</a:t>
                </a:r>
                <a:r>
                  <a:rPr lang="en-US" altLang="zh-CN" i="1">
                    <a:solidFill>
                      <a:srgbClr val="000000"/>
                    </a:solidFill>
                    <a:cs typeface="Times New Roman" panose="02020603050405020304"/>
                  </a:rPr>
                  <a:t>U</a:t>
                </a:r>
                <a:r>
                  <a:rPr lang="zh-CN" altLang="zh-CN">
                    <a:solidFill>
                      <a:srgbClr val="000000"/>
                    </a:solidFill>
                    <a:cs typeface="Times New Roman" panose="02020603050405020304"/>
                  </a:rPr>
                  <a:t>图像知，</a:t>
                </a:r>
                <a:r>
                  <a:rPr lang="en-US" altLang="zh-CN" i="1">
                    <a:solidFill>
                      <a:srgbClr val="000000"/>
                    </a:solidFill>
                    <a:cs typeface="Times New Roman" panose="02020603050405020304"/>
                  </a:rPr>
                  <a:t>U</a:t>
                </a:r>
                <a:r>
                  <a:rPr lang="zh-CN" altLang="zh-CN" baseline="-25000">
                    <a:solidFill>
                      <a:srgbClr val="000000"/>
                    </a:solidFill>
                    <a:cs typeface="Times New Roman" panose="02020603050405020304"/>
                  </a:rPr>
                  <a:t>甲</a:t>
                </a:r>
                <a:r>
                  <a:rPr lang="zh-CN" altLang="zh-CN">
                    <a:solidFill>
                      <a:srgbClr val="000000"/>
                    </a:solidFill>
                    <a:cs typeface="Times New Roman" panose="02020603050405020304"/>
                  </a:rPr>
                  <a:t>＝</a:t>
                </a:r>
                <a:r>
                  <a:rPr lang="en-US" altLang="zh-CN">
                    <a:solidFill>
                      <a:srgbClr val="000000"/>
                    </a:solidFill>
                    <a:cs typeface="Times New Roman" panose="02020603050405020304"/>
                  </a:rPr>
                  <a:t>4 V</a:t>
                </a:r>
                <a:r>
                  <a:rPr lang="zh-CN" altLang="zh-CN">
                    <a:solidFill>
                      <a:srgbClr val="000000"/>
                    </a:solidFill>
                    <a:cs typeface="Times New Roman" panose="02020603050405020304"/>
                  </a:rPr>
                  <a:t>时，</a:t>
                </a:r>
                <a:r>
                  <a:rPr lang="en-US" altLang="zh-CN" i="1">
                    <a:solidFill>
                      <a:srgbClr val="000000"/>
                    </a:solidFill>
                    <a:cs typeface="Times New Roman" panose="02020603050405020304"/>
                  </a:rPr>
                  <a:t>I</a:t>
                </a:r>
                <a:r>
                  <a:rPr lang="zh-CN" altLang="zh-CN" baseline="-25000">
                    <a:solidFill>
                      <a:srgbClr val="000000"/>
                    </a:solidFill>
                    <a:cs typeface="Times New Roman" panose="02020603050405020304"/>
                  </a:rPr>
                  <a:t>甲</a:t>
                </a:r>
                <a:r>
                  <a:rPr lang="zh-CN" altLang="zh-CN">
                    <a:solidFill>
                      <a:srgbClr val="000000"/>
                    </a:solidFill>
                    <a:cs typeface="Times New Roman" panose="02020603050405020304"/>
                  </a:rPr>
                  <a:t>＝</a:t>
                </a:r>
                <a:r>
                  <a:rPr lang="en-US" altLang="zh-CN">
                    <a:solidFill>
                      <a:srgbClr val="000000"/>
                    </a:solidFill>
                    <a:cs typeface="Times New Roman" panose="02020603050405020304"/>
                  </a:rPr>
                  <a:t>0</a:t>
                </a:r>
                <a:r>
                  <a:rPr lang="en-US" altLang="zh-CN">
                    <a:solidFill>
                      <a:srgbClr val="000000"/>
                    </a:solidFill>
                    <a:ea typeface="+mj-ea"/>
                    <a:cs typeface="Times New Roman" panose="02020603050405020304"/>
                  </a:rPr>
                  <a:t>.</a:t>
                </a:r>
                <a:r>
                  <a:rPr lang="en-US" altLang="zh-CN">
                    <a:solidFill>
                      <a:srgbClr val="000000"/>
                    </a:solidFill>
                    <a:cs typeface="Times New Roman" panose="02020603050405020304"/>
                  </a:rPr>
                  <a:t>2 A</a:t>
                </a:r>
                <a:r>
                  <a:rPr lang="zh-CN" altLang="zh-CN">
                    <a:solidFill>
                      <a:srgbClr val="000000"/>
                    </a:solidFill>
                    <a:cs typeface="Times New Roman" panose="02020603050405020304"/>
                  </a:rPr>
                  <a:t>，</a:t>
                </a:r>
                <a:r>
                  <a:rPr lang="en-US" altLang="zh-CN" i="1">
                    <a:solidFill>
                      <a:srgbClr val="000000"/>
                    </a:solidFill>
                    <a:cs typeface="Times New Roman" panose="02020603050405020304"/>
                  </a:rPr>
                  <a:t>U</a:t>
                </a:r>
                <a:r>
                  <a:rPr lang="zh-CN" altLang="zh-CN" baseline="-25000">
                    <a:solidFill>
                      <a:srgbClr val="000000"/>
                    </a:solidFill>
                    <a:cs typeface="Times New Roman" panose="02020603050405020304"/>
                  </a:rPr>
                  <a:t>乙</a:t>
                </a:r>
                <a:r>
                  <a:rPr lang="zh-CN" altLang="zh-CN">
                    <a:solidFill>
                      <a:srgbClr val="000000"/>
                    </a:solidFill>
                    <a:cs typeface="Times New Roman" panose="02020603050405020304"/>
                  </a:rPr>
                  <a:t>＝</a:t>
                </a:r>
                <a:r>
                  <a:rPr lang="en-US" altLang="zh-CN">
                    <a:solidFill>
                      <a:srgbClr val="000000"/>
                    </a:solidFill>
                    <a:cs typeface="Times New Roman" panose="02020603050405020304"/>
                  </a:rPr>
                  <a:t>4 V</a:t>
                </a:r>
                <a:r>
                  <a:rPr lang="zh-CN" altLang="zh-CN">
                    <a:solidFill>
                      <a:srgbClr val="000000"/>
                    </a:solidFill>
                    <a:cs typeface="Times New Roman" panose="02020603050405020304"/>
                  </a:rPr>
                  <a:t>时，</a:t>
                </a:r>
                <a:r>
                  <a:rPr lang="en-US" altLang="zh-CN" i="1">
                    <a:solidFill>
                      <a:srgbClr val="000000"/>
                    </a:solidFill>
                    <a:cs typeface="Times New Roman" panose="02020603050405020304"/>
                  </a:rPr>
                  <a:t>I</a:t>
                </a:r>
                <a:r>
                  <a:rPr lang="zh-CN" altLang="zh-CN" baseline="-25000">
                    <a:solidFill>
                      <a:srgbClr val="000000"/>
                    </a:solidFill>
                    <a:cs typeface="Times New Roman" panose="02020603050405020304"/>
                  </a:rPr>
                  <a:t>乙</a:t>
                </a:r>
                <a:r>
                  <a:rPr lang="zh-CN" altLang="zh-CN">
                    <a:solidFill>
                      <a:srgbClr val="000000"/>
                    </a:solidFill>
                    <a:cs typeface="Times New Roman" panose="02020603050405020304"/>
                  </a:rPr>
                  <a:t>＝</a:t>
                </a:r>
                <a:r>
                  <a:rPr lang="en-US" altLang="zh-CN">
                    <a:solidFill>
                      <a:srgbClr val="000000"/>
                    </a:solidFill>
                    <a:cs typeface="Times New Roman" panose="02020603050405020304"/>
                  </a:rPr>
                  <a:t>0.6 A</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zh-CN" altLang="zh-CN" baseline="-25000">
                    <a:solidFill>
                      <a:srgbClr val="000000"/>
                    </a:solidFill>
                    <a:cs typeface="Times New Roman" panose="02020603050405020304"/>
                  </a:rPr>
                  <a:t>甲</a:t>
                </a:r>
                <a:r>
                  <a:rPr lang="zh-CN" altLang="zh-CN">
                    <a:solidFill>
                      <a:srgbClr val="000000"/>
                    </a:solidFill>
                    <a:cs typeface="Times New Roman" panose="02020603050405020304"/>
                  </a:rPr>
                  <a:t>＝</a:t>
                </a:r>
                <a:r>
                  <a:rPr lang="en-US" altLang="zh-CN">
                    <a:solidFill>
                      <a:srgbClr val="000000"/>
                    </a:solidFill>
                    <a:cs typeface="Times New Roman" panose="02020603050405020304"/>
                  </a:rPr>
                  <a:t>     </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4</m:t>
                        </m:r>
                        <m:r>
                          <m:rPr>
                            <m:sty m:val="p"/>
                          </m:rPr>
                          <a:rPr lang="en-US" altLang="zh-CN" b="0" i="0">
                            <a:solidFill>
                              <a:srgbClr val="000000"/>
                            </a:solidFill>
                            <a:latin typeface="Cambria Math" panose="02040503050406030204"/>
                            <a:cs typeface="Times New Roman" panose="02020603050405020304"/>
                          </a:rPr>
                          <m:t>V</m:t>
                        </m:r>
                      </m:num>
                      <m:den>
                        <m:r>
                          <a:rPr lang="en-US" altLang="zh-CN" b="0" i="1">
                            <a:solidFill>
                              <a:srgbClr val="000000"/>
                            </a:solidFill>
                            <a:latin typeface="Cambria Math" panose="02040503050406030204"/>
                            <a:cs typeface="Times New Roman" panose="02020603050405020304"/>
                          </a:rPr>
                          <m:t>0</m:t>
                        </m:r>
                        <m:r>
                          <m:rPr>
                            <m:nor/>
                          </m:rPr>
                          <a:rPr lang="en-US" altLang="zh-CN">
                            <a:solidFill>
                              <a:srgbClr val="000000"/>
                            </a:solidFill>
                            <a:latin typeface="Cambria Math" panose="02040503050406030204" pitchFamily="18" charset="0"/>
                            <a:cs typeface="Times New Roman" panose="02020603050405020304"/>
                          </a:rPr>
                          <m:t>.</m:t>
                        </m:r>
                        <m:r>
                          <a:rPr lang="en-US" altLang="zh-CN" b="0" i="1">
                            <a:solidFill>
                              <a:srgbClr val="000000"/>
                            </a:solidFill>
                            <a:latin typeface="Cambria Math" panose="02040503050406030204"/>
                            <a:cs typeface="Times New Roman" panose="02020603050405020304"/>
                          </a:rPr>
                          <m:t>2</m:t>
                        </m:r>
                        <m:r>
                          <m:rPr>
                            <m:sty m:val="p"/>
                          </m:rPr>
                          <a:rPr lang="en-US" altLang="zh-CN" b="0" i="0">
                            <a:solidFill>
                              <a:srgbClr val="000000"/>
                            </a:solidFill>
                            <a:latin typeface="Cambria Math" panose="02040503050406030204"/>
                            <a:cs typeface="Times New Roman" panose="02020603050405020304"/>
                          </a:rPr>
                          <m:t>A</m:t>
                        </m:r>
                      </m:den>
                    </m:f>
                  </m:oMath>
                </a14:m>
                <a:r>
                  <a:rPr lang="zh-CN" altLang="zh-CN">
                    <a:solidFill>
                      <a:srgbClr val="000000"/>
                    </a:solidFill>
                    <a:cs typeface="Times New Roman" panose="02020603050405020304"/>
                  </a:rPr>
                  <a:t>＝</a:t>
                </a:r>
                <a:r>
                  <a:rPr lang="en-US" altLang="zh-CN">
                    <a:solidFill>
                      <a:srgbClr val="000000"/>
                    </a:solidFill>
                    <a:cs typeface="Times New Roman" panose="02020603050405020304"/>
                  </a:rPr>
                  <a:t>20 Ω</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zh-CN" altLang="zh-CN" baseline="-25000">
                    <a:solidFill>
                      <a:srgbClr val="000000"/>
                    </a:solidFill>
                    <a:cs typeface="Times New Roman" panose="02020603050405020304"/>
                  </a:rPr>
                  <a:t>乙</a:t>
                </a:r>
                <a:r>
                  <a:rPr lang="zh-CN" altLang="zh-CN">
                    <a:solidFill>
                      <a:srgbClr val="000000"/>
                    </a:solidFill>
                    <a:cs typeface="Times New Roman" panose="02020603050405020304"/>
                  </a:rPr>
                  <a:t>＝</a:t>
                </a:r>
                <a:r>
                  <a:rPr lang="en-US" altLang="zh-CN">
                    <a:solidFill>
                      <a:srgbClr val="000000"/>
                    </a:solidFill>
                    <a:cs typeface="Times New Roman" panose="02020603050405020304"/>
                  </a:rPr>
                  <a:t>       </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4</m:t>
                        </m:r>
                        <m:r>
                          <m:rPr>
                            <m:sty m:val="p"/>
                          </m:rPr>
                          <a:rPr lang="en-US" altLang="zh-CN" b="0" i="0">
                            <a:solidFill>
                              <a:srgbClr val="000000"/>
                            </a:solidFill>
                            <a:latin typeface="Cambria Math" panose="02040503050406030204"/>
                            <a:cs typeface="Times New Roman" panose="02020603050405020304"/>
                          </a:rPr>
                          <m:t>V</m:t>
                        </m:r>
                      </m:num>
                      <m:den>
                        <m:r>
                          <a:rPr lang="en-US" altLang="zh-CN" b="0" i="1">
                            <a:solidFill>
                              <a:srgbClr val="000000"/>
                            </a:solidFill>
                            <a:latin typeface="Cambria Math" panose="02040503050406030204"/>
                            <a:cs typeface="Times New Roman" panose="02020603050405020304"/>
                          </a:rPr>
                          <m:t>0</m:t>
                        </m:r>
                        <m:r>
                          <m:rPr>
                            <m:nor/>
                          </m:rPr>
                          <a:rPr lang="en-US" altLang="zh-CN">
                            <a:solidFill>
                              <a:srgbClr val="000000"/>
                            </a:solidFill>
                            <a:latin typeface="Cambria Math" panose="02040503050406030204" pitchFamily="18" charset="0"/>
                            <a:cs typeface="Times New Roman" panose="02020603050405020304"/>
                          </a:rPr>
                          <m:t>.</m:t>
                        </m:r>
                        <m:r>
                          <a:rPr lang="en-US" altLang="zh-CN" b="0" i="1">
                            <a:solidFill>
                              <a:srgbClr val="000000"/>
                            </a:solidFill>
                            <a:latin typeface="Cambria Math" panose="02040503050406030204"/>
                            <a:cs typeface="Times New Roman" panose="02020603050405020304"/>
                          </a:rPr>
                          <m:t>6</m:t>
                        </m:r>
                        <m:r>
                          <m:rPr>
                            <m:sty m:val="p"/>
                          </m:rPr>
                          <a:rPr lang="en-US" altLang="zh-CN" b="0" i="0">
                            <a:solidFill>
                              <a:srgbClr val="000000"/>
                            </a:solidFill>
                            <a:latin typeface="Cambria Math" panose="02040503050406030204"/>
                            <a:cs typeface="Times New Roman" panose="02020603050405020304"/>
                          </a:rPr>
                          <m:t>A</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20</m:t>
                        </m:r>
                      </m:num>
                      <m:den>
                        <m:r>
                          <a:rPr lang="en-US" altLang="zh-CN" b="0" i="1">
                            <a:solidFill>
                              <a:srgbClr val="000000"/>
                            </a:solidFill>
                            <a:latin typeface="Cambria Math" panose="02040503050406030204"/>
                            <a:cs typeface="Times New Roman" panose="02020603050405020304"/>
                          </a:rPr>
                          <m:t>3</m:t>
                        </m:r>
                      </m:den>
                    </m:f>
                  </m:oMath>
                </a14:m>
                <a:r>
                  <a:rPr lang="en-US" altLang="zh-CN">
                    <a:solidFill>
                      <a:srgbClr val="000000"/>
                    </a:solidFill>
                    <a:cs typeface="Times New Roman" panose="02020603050405020304"/>
                  </a:rPr>
                  <a:t> Ω</a:t>
                </a:r>
                <a:r>
                  <a:rPr lang="zh-CN" altLang="zh-CN">
                    <a:solidFill>
                      <a:srgbClr val="000000"/>
                    </a:solidFill>
                    <a:cs typeface="Times New Roman" panose="02020603050405020304"/>
                  </a:rPr>
                  <a:t>，电阻并联，并联后的总电阻的倒数等于各并联</a:t>
                </a:r>
                <a:endParaRPr lang="en-US" altLang="zh-CN">
                  <a:solidFill>
                    <a:srgbClr val="000000"/>
                  </a:solidFill>
                  <a:cs typeface="Times New Roman" panose="02020603050405020304"/>
                </a:endParaRPr>
              </a:p>
              <a:p>
                <a:pPr hangingPunct="0">
                  <a:spcAft>
                    <a:spcPts val="0"/>
                  </a:spcAft>
                </a:pPr>
                <a:r>
                  <a:rPr lang="zh-CN" altLang="zh-CN">
                    <a:solidFill>
                      <a:srgbClr val="000000"/>
                    </a:solidFill>
                    <a:cs typeface="Times New Roman" panose="02020603050405020304"/>
                  </a:rPr>
                  <a:t>电阻的倒数之和，所以</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m:rPr>
                                <m:nor/>
                              </m:rPr>
                              <a:rPr lang="zh-CN" altLang="zh-CN" baseline="-25000">
                                <a:solidFill>
                                  <a:srgbClr val="000000"/>
                                </a:solidFill>
                                <a:latin typeface="Cambria Math" panose="02040503050406030204" pitchFamily="18" charset="0"/>
                                <a:cs typeface="Times New Roman" panose="02020603050405020304"/>
                              </a:rPr>
                              <m:t>并</m:t>
                            </m:r>
                          </m:sub>
                        </m:sSub>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m:rPr>
                                <m:nor/>
                              </m:rPr>
                              <a:rPr lang="zh-CN" altLang="zh-CN" baseline="-25000">
                                <a:solidFill>
                                  <a:srgbClr val="000000"/>
                                </a:solidFill>
                                <a:latin typeface="Cambria Math" panose="02040503050406030204" pitchFamily="18" charset="0"/>
                                <a:cs typeface="Times New Roman" panose="02020603050405020304"/>
                              </a:rPr>
                              <m:t>甲</m:t>
                            </m:r>
                          </m:sub>
                        </m:sSub>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m:rPr>
                                <m:nor/>
                              </m:rPr>
                              <a:rPr lang="zh-CN" altLang="zh-CN" baseline="-25000">
                                <a:solidFill>
                                  <a:srgbClr val="000000"/>
                                </a:solidFill>
                                <a:latin typeface="Cambria Math" panose="02040503050406030204" pitchFamily="18" charset="0"/>
                                <a:cs typeface="Times New Roman" panose="02020603050405020304"/>
                              </a:rPr>
                              <m:t>乙</m:t>
                            </m:r>
                          </m:sub>
                        </m:sSub>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r>
                          <a:rPr lang="en-US" altLang="zh-CN" b="0" i="1">
                            <a:solidFill>
                              <a:srgbClr val="000000"/>
                            </a:solidFill>
                            <a:latin typeface="Cambria Math" panose="02040503050406030204"/>
                            <a:cs typeface="Times New Roman" panose="02020603050405020304"/>
                          </a:rPr>
                          <m:t>20</m:t>
                        </m:r>
                        <m:r>
                          <m:rPr>
                            <m:sty m:val="p"/>
                          </m:rPr>
                          <a:rPr lang="en-US" altLang="zh-CN" b="0" i="0">
                            <a:solidFill>
                              <a:srgbClr val="000000"/>
                            </a:solidFill>
                            <a:latin typeface="Cambria Math" panose="02040503050406030204"/>
                            <a:cs typeface="Times New Roman" panose="02020603050405020304"/>
                          </a:rPr>
                          <m:t>Ω</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20</m:t>
                            </m:r>
                          </m:num>
                          <m:den>
                            <m:r>
                              <a:rPr lang="en-US" altLang="zh-CN" b="0" i="1">
                                <a:solidFill>
                                  <a:srgbClr val="000000"/>
                                </a:solidFill>
                                <a:latin typeface="Cambria Math" panose="02040503050406030204"/>
                                <a:cs typeface="Times New Roman" panose="02020603050405020304"/>
                              </a:rPr>
                              <m:t>3</m:t>
                            </m:r>
                          </m:den>
                        </m:f>
                        <m:r>
                          <m:rPr>
                            <m:nor/>
                          </m:rPr>
                          <a:rPr lang="en-US" altLang="zh-CN">
                            <a:solidFill>
                              <a:srgbClr val="000000"/>
                            </a:solidFill>
                            <a:latin typeface="Cambria Math" panose="02040503050406030204"/>
                            <a:cs typeface="Times New Roman" panose="02020603050405020304"/>
                          </a:rPr>
                          <m:t> </m:t>
                        </m:r>
                        <m:r>
                          <m:rPr>
                            <m:sty m:val="p"/>
                          </m:rPr>
                          <a:rPr lang="en-US" altLang="zh-CN" b="0" i="0">
                            <a:solidFill>
                              <a:srgbClr val="000000"/>
                            </a:solidFill>
                            <a:latin typeface="Cambria Math" panose="02040503050406030204"/>
                            <a:cs typeface="Times New Roman" panose="02020603050405020304"/>
                          </a:rPr>
                          <m:t>Ω</m:t>
                        </m:r>
                      </m:den>
                    </m:f>
                  </m:oMath>
                </a14:m>
                <a:r>
                  <a:rPr lang="zh-CN" altLang="zh-CN">
                    <a:solidFill>
                      <a:srgbClr val="000000"/>
                    </a:solidFill>
                    <a:cs typeface="Times New Roman" panose="02020603050405020304"/>
                  </a:rPr>
                  <a:t>，解得</a:t>
                </a:r>
                <a:r>
                  <a:rPr lang="en-US" altLang="zh-CN" i="1">
                    <a:solidFill>
                      <a:srgbClr val="000000"/>
                    </a:solidFill>
                    <a:cs typeface="Times New Roman" panose="02020603050405020304"/>
                  </a:rPr>
                  <a:t>R</a:t>
                </a:r>
                <a:r>
                  <a:rPr lang="zh-CN" altLang="zh-CN" baseline="-25000">
                    <a:solidFill>
                      <a:srgbClr val="000000"/>
                    </a:solidFill>
                    <a:cs typeface="Times New Roman" panose="02020603050405020304"/>
                  </a:rPr>
                  <a:t>并</a:t>
                </a:r>
                <a:r>
                  <a:rPr lang="zh-CN" altLang="zh-CN">
                    <a:solidFill>
                      <a:srgbClr val="000000"/>
                    </a:solidFill>
                    <a:cs typeface="Times New Roman" panose="02020603050405020304"/>
                  </a:rPr>
                  <a:t>＝</a:t>
                </a:r>
                <a:r>
                  <a:rPr lang="en-US" altLang="zh-CN">
                    <a:solidFill>
                      <a:srgbClr val="000000"/>
                    </a:solidFill>
                    <a:cs typeface="Times New Roman" panose="02020603050405020304"/>
                  </a:rPr>
                  <a:t>5 Ω</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mc:Choice>
        <mc:Fallback xmlns="">
          <p:sp>
            <p:nvSpPr>
              <p:cNvPr id="6" name="内容占位符 5"/>
              <p:cNvSpPr>
                <a:spLocks noRot="1" noChangeAspect="1" noMove="1" noResize="1" noEditPoints="1" noAdjustHandles="1" noChangeArrowheads="1" noChangeShapeType="1" noTextEdit="1"/>
              </p:cNvSpPr>
              <p:nvPr>
                <p:ph idx="1"/>
              </p:nvPr>
            </p:nvSpPr>
            <p:spPr>
              <a:xfrm>
                <a:off x="360854" y="840698"/>
                <a:ext cx="11485848" cy="2436244"/>
              </a:xfrm>
              <a:blipFill rotWithShape="1">
                <a:blip r:embed="rId2"/>
                <a:stretch>
                  <a:fillRect l="-2" t="-24" r="1" b="-50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内容占位符 1"/>
              <p:cNvSpPr txBox="1"/>
              <p:nvPr/>
            </p:nvSpPr>
            <p:spPr bwMode="auto">
              <a:xfrm>
                <a:off x="10847734" y="548680"/>
                <a:ext cx="720080" cy="103797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400">
                    <a:ea typeface="Cambria Math" panose="02040503050406030204" pitchFamily="18" charset="0"/>
                  </a:rPr>
                  <a:t> </a:t>
                </a:r>
                <a14:m>
                  <m:oMath xmlns:m="http://schemas.openxmlformats.org/officeDocument/2006/math">
                    <m:f>
                      <m:fPr>
                        <m:ctrlPr>
                          <a:rPr lang="zh-CN" altLang="zh-CN" sz="2400" i="1" smtClean="0">
                            <a:latin typeface="Cambria Math" panose="02040503050406030204" pitchFamily="18" charset="0"/>
                            <a:ea typeface="Cambria Math" panose="02040503050406030204" pitchFamily="18" charset="0"/>
                          </a:rPr>
                        </m:ctrlPr>
                      </m:fPr>
                      <m:num>
                        <m:r>
                          <a:rPr lang="en-US" altLang="zh-CN" sz="2400" i="1">
                            <a:solidFill>
                              <a:srgbClr val="000000"/>
                            </a:solidFill>
                            <a:latin typeface="Cambria Math" panose="02040503050406030204"/>
                            <a:cs typeface="Times New Roman" panose="02020603050405020304"/>
                          </a:rPr>
                          <m:t>𝑈</m:t>
                        </m:r>
                        <m:r>
                          <m:rPr>
                            <m:nor/>
                          </m:rPr>
                          <a:rPr lang="zh-CN" altLang="zh-CN" sz="2400" baseline="-25000">
                            <a:solidFill>
                              <a:srgbClr val="000000"/>
                            </a:solidFill>
                            <a:latin typeface="Cambria Math" panose="02040503050406030204" pitchFamily="18" charset="0"/>
                            <a:cs typeface="Times New Roman" panose="02020603050405020304"/>
                          </a:rPr>
                          <m:t>甲</m:t>
                        </m:r>
                      </m:num>
                      <m:den>
                        <m:sSub>
                          <m:sSubPr>
                            <m:ctrlPr>
                              <a:rPr lang="zh-CN" altLang="zh-CN" sz="2400"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sz="2400" i="1">
                                <a:solidFill>
                                  <a:srgbClr val="000000"/>
                                </a:solidFill>
                                <a:latin typeface="Cambria Math" panose="02040503050406030204"/>
                                <a:cs typeface="Times New Roman" panose="02020603050405020304"/>
                              </a:rPr>
                              <m:t>𝐼</m:t>
                            </m:r>
                          </m:e>
                          <m:sub>
                            <m:r>
                              <m:rPr>
                                <m:nor/>
                              </m:rPr>
                              <a:rPr lang="zh-CN" altLang="zh-CN" sz="2400" baseline="-25000">
                                <a:solidFill>
                                  <a:srgbClr val="000000"/>
                                </a:solidFill>
                                <a:latin typeface="Cambria Math" panose="02040503050406030204" pitchFamily="18" charset="0"/>
                                <a:cs typeface="Times New Roman" panose="02020603050405020304"/>
                              </a:rPr>
                              <m:t>甲</m:t>
                            </m:r>
                          </m:sub>
                        </m:sSub>
                      </m:den>
                    </m:f>
                  </m:oMath>
                </a14:m>
                <a:endParaRPr lang="zh-CN" altLang="en-US" sz="2400"/>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10847734" y="548680"/>
                <a:ext cx="720080" cy="1037976"/>
              </a:xfrm>
              <a:prstGeom prst="rect">
                <a:avLst/>
              </a:prstGeom>
              <a:blipFill rotWithShape="1">
                <a:blip r:embed="rId3"/>
                <a:stretch>
                  <a:fillRect l="-4" t="-4" r="3" b="4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内容占位符 1"/>
              <p:cNvSpPr txBox="1"/>
              <p:nvPr/>
            </p:nvSpPr>
            <p:spPr bwMode="auto">
              <a:xfrm>
                <a:off x="2710830" y="1279704"/>
                <a:ext cx="720080" cy="99828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400">
                    <a:ea typeface="Cambria Math" panose="02040503050406030204" pitchFamily="18" charset="0"/>
                  </a:rPr>
                  <a:t> </a:t>
                </a:r>
                <a14:m>
                  <m:oMath xmlns:m="http://schemas.openxmlformats.org/officeDocument/2006/math">
                    <m:f>
                      <m:fPr>
                        <m:ctrlPr>
                          <a:rPr lang="zh-CN" altLang="zh-CN" sz="2400" i="1" smtClean="0">
                            <a:latin typeface="Cambria Math" panose="02040503050406030204" pitchFamily="18" charset="0"/>
                            <a:ea typeface="Cambria Math" panose="02040503050406030204" pitchFamily="18" charset="0"/>
                          </a:rPr>
                        </m:ctrlPr>
                      </m:fPr>
                      <m:num>
                        <m:r>
                          <a:rPr lang="en-US" altLang="zh-CN" sz="2400" i="1">
                            <a:solidFill>
                              <a:srgbClr val="000000"/>
                            </a:solidFill>
                            <a:latin typeface="Cambria Math" panose="02040503050406030204"/>
                            <a:cs typeface="Times New Roman" panose="02020603050405020304"/>
                          </a:rPr>
                          <m:t>𝑈</m:t>
                        </m:r>
                        <m:r>
                          <m:rPr>
                            <m:nor/>
                          </m:rPr>
                          <a:rPr lang="zh-CN" altLang="zh-CN" sz="2400" baseline="-25000">
                            <a:solidFill>
                              <a:srgbClr val="000000"/>
                            </a:solidFill>
                            <a:latin typeface="Cambria Math" panose="02040503050406030204" pitchFamily="18" charset="0"/>
                            <a:cs typeface="Times New Roman" panose="02020603050405020304"/>
                          </a:rPr>
                          <m:t>乙</m:t>
                        </m:r>
                      </m:num>
                      <m:den>
                        <m:sSub>
                          <m:sSubPr>
                            <m:ctrlPr>
                              <a:rPr lang="zh-CN" altLang="zh-CN" sz="2400"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sz="2400" i="1">
                                <a:solidFill>
                                  <a:srgbClr val="000000"/>
                                </a:solidFill>
                                <a:latin typeface="Cambria Math" panose="02040503050406030204"/>
                                <a:cs typeface="Times New Roman" panose="02020603050405020304"/>
                              </a:rPr>
                              <m:t>𝐼</m:t>
                            </m:r>
                          </m:e>
                          <m:sub>
                            <m:r>
                              <m:rPr>
                                <m:nor/>
                              </m:rPr>
                              <a:rPr lang="zh-CN" altLang="zh-CN" sz="2400" baseline="-25000">
                                <a:solidFill>
                                  <a:srgbClr val="000000"/>
                                </a:solidFill>
                                <a:latin typeface="Cambria Math" panose="02040503050406030204" pitchFamily="18" charset="0"/>
                                <a:cs typeface="Times New Roman" panose="02020603050405020304"/>
                              </a:rPr>
                              <m:t>乙</m:t>
                            </m:r>
                          </m:sub>
                        </m:sSub>
                      </m:den>
                    </m:f>
                  </m:oMath>
                </a14:m>
                <a:endParaRPr lang="zh-CN" altLang="en-US" sz="2400"/>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2710830" y="1279704"/>
                <a:ext cx="720080" cy="998287"/>
              </a:xfrm>
              <a:prstGeom prst="rect">
                <a:avLst/>
              </a:prstGeom>
              <a:blipFill rotWithShape="1">
                <a:blip r:embed="rId4"/>
                <a:stretch>
                  <a:fillRect l="-2" t="-18" r="1" b="2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图片 7"/>
          <p:cNvPicPr>
            <a:picLocks noChangeAspect="1"/>
          </p:cNvPicPr>
          <p:nvPr/>
        </p:nvPicPr>
        <p:blipFill>
          <a:blip r:embed="rId5"/>
          <a:stretch>
            <a:fillRect/>
          </a:stretch>
        </p:blipFill>
        <p:spPr>
          <a:xfrm>
            <a:off x="4727054" y="3356992"/>
            <a:ext cx="3055972" cy="2264197"/>
          </a:xfrm>
          <a:prstGeom prst="rect">
            <a:avLst/>
          </a:prstGeom>
        </p:spPr>
      </p:pic>
      <p:sp>
        <p:nvSpPr>
          <p:cNvPr id="9" name="矩形 8"/>
          <p:cNvSpPr/>
          <p:nvPr/>
        </p:nvSpPr>
        <p:spPr>
          <a:xfrm>
            <a:off x="5470210" y="5621189"/>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230832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天津和平区二模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关系图线分别为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，它们把第一象限分成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三个区域，串联后总电阻位于区域</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）；并联后通过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的电流分别</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47134" y="5733072"/>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799062" y="3068960"/>
            <a:ext cx="2880320" cy="2518313"/>
          </a:xfrm>
          <a:prstGeom prst="rect">
            <a:avLst/>
          </a:prstGeom>
        </p:spPr>
      </p:pic>
      <p:sp>
        <p:nvSpPr>
          <p:cNvPr id="5" name="矩形 4"/>
          <p:cNvSpPr/>
          <p:nvPr/>
        </p:nvSpPr>
        <p:spPr>
          <a:xfrm>
            <a:off x="8569356" y="1675966"/>
            <a:ext cx="53572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Ⅲ</a:t>
            </a:r>
            <a:endParaRPr lang="zh-CN" altLang="en-US" sz="2400"/>
          </a:p>
        </p:txBody>
      </p:sp>
      <p:sp>
        <p:nvSpPr>
          <p:cNvPr id="6" name="矩形 5"/>
          <p:cNvSpPr/>
          <p:nvPr/>
        </p:nvSpPr>
        <p:spPr>
          <a:xfrm>
            <a:off x="8123054" y="2218646"/>
            <a:ext cx="494046" cy="461665"/>
          </a:xfrm>
          <a:prstGeom prst="rect">
            <a:avLst/>
          </a:prstGeom>
        </p:spPr>
        <p:txBody>
          <a:bodyPr wrap="none">
            <a:spAutoFit/>
          </a:bodyPr>
          <a:lstStyle/>
          <a:p>
            <a:r>
              <a:rPr lang="zh-CN" altLang="zh-CN" sz="2400">
                <a:ea typeface="宋体" panose="02010600030101010101" pitchFamily="2" charset="-122"/>
                <a:cs typeface="Times New Roman" panose="02020603050405020304"/>
              </a:rPr>
              <a:t>＞</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0636"/>
            <a:ext cx="11485848" cy="2308324"/>
          </a:xfrm>
        </p:spPr>
        <p:txBody>
          <a:bodyPr/>
          <a:lstStyle/>
          <a:p>
            <a:pPr hangingPunct="0">
              <a:spcAft>
                <a:spcPts val="0"/>
              </a:spcAft>
            </a:pPr>
            <a:r>
              <a:rPr lang="en-US" altLang="zh-CN">
                <a:solidFill>
                  <a:srgbClr val="00AEEF"/>
                </a:solidFill>
                <a:latin typeface="黑体" panose="02010609060101010101" charset="-122"/>
                <a:cs typeface="Times New Roman" panose="02020603050405020304"/>
              </a:rPr>
              <a:t>[</a:t>
            </a:r>
            <a:r>
              <a:rPr lang="zh-CN" altLang="zh-CN">
                <a:solidFill>
                  <a:srgbClr val="00AEEF"/>
                </a:solidFill>
                <a:ea typeface="黑体" panose="02010609060101010101" charset="-122"/>
                <a:cs typeface="Times New Roman" panose="02020603050405020304"/>
              </a:rPr>
              <a:t>解析</a:t>
            </a:r>
            <a:r>
              <a:rPr lang="en-US" altLang="zh-CN">
                <a:solidFill>
                  <a:srgbClr val="00AEEF"/>
                </a:solidFill>
                <a:latin typeface="黑体" panose="02010609060101010101" charset="-122"/>
                <a:cs typeface="Times New Roman" panose="02020603050405020304"/>
              </a:rPr>
              <a:t>]</a:t>
            </a:r>
            <a:r>
              <a:rPr lang="zh-CN" altLang="zh-CN">
                <a:solidFill>
                  <a:srgbClr val="000000"/>
                </a:solidFill>
                <a:cs typeface="Times New Roman" panose="02020603050405020304"/>
              </a:rPr>
              <a:t>两个电阻串联后，总电阻等于两个电阻之和，即总电阻大于任何一个分电阻，由欧姆定律可知相同电压下，两个电阻串联时电路中的电流要小于任意一个分电阻单独接在电路中的电流，即串联后总电阻的图像在区域</a:t>
            </a:r>
            <a:r>
              <a:rPr lang="en-US" altLang="zh-CN">
                <a:solidFill>
                  <a:srgbClr val="000000"/>
                </a:solidFill>
                <a:cs typeface="Times New Roman" panose="02020603050405020304"/>
              </a:rPr>
              <a:t>Ⅲ</a:t>
            </a:r>
            <a:r>
              <a:rPr lang="zh-CN" altLang="zh-CN">
                <a:solidFill>
                  <a:srgbClr val="000000"/>
                </a:solidFill>
                <a:cs typeface="Times New Roman" panose="02020603050405020304"/>
              </a:rPr>
              <a:t>内；并联电路各支路两端电压相等，由题图可知，相同的电压下，通过</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的电流较大，即</a:t>
            </a:r>
            <a:r>
              <a:rPr lang="en-US" altLang="zh-CN" i="1">
                <a:solidFill>
                  <a:srgbClr val="000000"/>
                </a:solidFill>
                <a:cs typeface="Times New Roman" panose="02020603050405020304"/>
              </a:rPr>
              <a:t>I</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a:t>
            </a:r>
            <a:r>
              <a:rPr lang="en-US" altLang="zh-CN" i="1">
                <a:solidFill>
                  <a:srgbClr val="000000"/>
                </a:solidFill>
                <a:cs typeface="Times New Roman" panose="02020603050405020304"/>
              </a:rPr>
              <a:t>I</a:t>
            </a:r>
            <a:r>
              <a:rPr lang="en-US" altLang="zh-CN" baseline="-25000">
                <a:solidFill>
                  <a:srgbClr val="000000"/>
                </a:solidFill>
                <a:cs typeface="Times New Roman" panose="02020603050405020304"/>
              </a:rPr>
              <a:t>2</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sp>
        <p:nvSpPr>
          <p:cNvPr id="3" name="矩形 2"/>
          <p:cNvSpPr/>
          <p:nvPr/>
        </p:nvSpPr>
        <p:spPr>
          <a:xfrm>
            <a:off x="5447134" y="5733072"/>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799062" y="3068960"/>
            <a:ext cx="2880320" cy="251831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3346237"/>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科技创新小组的同学们在实验室中组装了如图甲所示电路，电源电压不变，假设滑动变阻器阻值随长度均匀变化，闭合开关，若让滑片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从最右端开始向左滑动，则电流表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实际测量滑片到最右端的距离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，同时观察电压表示数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，记录数据并绘制图像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关系的部分图像，如图丙所示是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关系的部分图像，则滑动变阻器电阻线圈的总长度为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rotWithShape="1">
          <a:blip r:embed="rId2"/>
          <a:srcRect l="49231"/>
          <a:stretch>
            <a:fillRect/>
          </a:stretch>
        </p:blipFill>
        <p:spPr>
          <a:xfrm>
            <a:off x="4715906" y="3807532"/>
            <a:ext cx="2376264" cy="1906727"/>
          </a:xfrm>
          <a:prstGeom prst="rect">
            <a:avLst/>
          </a:prstGeom>
        </p:spPr>
      </p:pic>
      <p:pic>
        <p:nvPicPr>
          <p:cNvPr id="4" name="图片 3"/>
          <p:cNvPicPr>
            <a:picLocks noChangeAspect="1"/>
          </p:cNvPicPr>
          <p:nvPr/>
        </p:nvPicPr>
        <p:blipFill>
          <a:blip r:embed="rId3"/>
          <a:stretch>
            <a:fillRect/>
          </a:stretch>
        </p:blipFill>
        <p:spPr>
          <a:xfrm>
            <a:off x="7143641" y="3652929"/>
            <a:ext cx="2952328" cy="2111950"/>
          </a:xfrm>
          <a:prstGeom prst="rect">
            <a:avLst/>
          </a:prstGeom>
        </p:spPr>
      </p:pic>
      <p:sp>
        <p:nvSpPr>
          <p:cNvPr id="5" name="矩形 4"/>
          <p:cNvSpPr/>
          <p:nvPr/>
        </p:nvSpPr>
        <p:spPr>
          <a:xfrm>
            <a:off x="2885509" y="5560665"/>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5591150" y="5643642"/>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8483083" y="5626874"/>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8" name="矩形 7"/>
          <p:cNvSpPr/>
          <p:nvPr/>
        </p:nvSpPr>
        <p:spPr>
          <a:xfrm>
            <a:off x="5472162" y="6093112"/>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9" name="图片 8"/>
          <p:cNvPicPr>
            <a:picLocks noChangeAspect="1"/>
          </p:cNvPicPr>
          <p:nvPr/>
        </p:nvPicPr>
        <p:blipFill rotWithShape="1">
          <a:blip r:embed="rId2"/>
          <a:srcRect r="53846"/>
          <a:stretch>
            <a:fillRect/>
          </a:stretch>
        </p:blipFill>
        <p:spPr>
          <a:xfrm>
            <a:off x="1978322" y="3815916"/>
            <a:ext cx="2160240" cy="1906727"/>
          </a:xfrm>
          <a:prstGeom prst="rect">
            <a:avLst/>
          </a:prstGeom>
        </p:spPr>
      </p:pic>
      <p:sp>
        <p:nvSpPr>
          <p:cNvPr id="10" name="矩形 9"/>
          <p:cNvSpPr/>
          <p:nvPr/>
        </p:nvSpPr>
        <p:spPr>
          <a:xfrm>
            <a:off x="2781026" y="1719858"/>
            <a:ext cx="803425" cy="461665"/>
          </a:xfrm>
          <a:prstGeom prst="rect">
            <a:avLst/>
          </a:prstGeom>
        </p:spPr>
        <p:txBody>
          <a:bodyPr wrap="none">
            <a:spAutoFit/>
          </a:bodyPr>
          <a:lstStyle/>
          <a:p>
            <a:r>
              <a:rPr lang="zh-CN" altLang="zh-CN" sz="2400">
                <a:latin typeface="Times New Roman" panose="02020603050405020304"/>
                <a:ea typeface="宋体" panose="02010600030101010101" pitchFamily="2" charset="-122"/>
                <a:cs typeface="Times New Roman" panose="02020603050405020304"/>
              </a:rPr>
              <a:t>变大</a:t>
            </a:r>
            <a:endParaRPr lang="zh-CN" altLang="en-US" sz="2400"/>
          </a:p>
        </p:txBody>
      </p:sp>
      <p:sp>
        <p:nvSpPr>
          <p:cNvPr id="11" name="矩形 10"/>
          <p:cNvSpPr/>
          <p:nvPr/>
        </p:nvSpPr>
        <p:spPr>
          <a:xfrm>
            <a:off x="2148685" y="3395990"/>
            <a:ext cx="1186543"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16</a:t>
            </a:r>
            <a:r>
              <a:rPr lang="en-US" altLang="zh-CN" sz="2400">
                <a:latin typeface="+mn-lt"/>
                <a:cs typeface="Times New Roman" panose="02020603050405020304"/>
              </a:rPr>
              <a:t>.</a:t>
            </a:r>
            <a:r>
              <a:rPr lang="en-US" altLang="zh-CN" sz="2400">
                <a:latin typeface="Times New Roman" panose="02020603050405020304"/>
                <a:ea typeface="宋体" panose="02010600030101010101" pitchFamily="2" charset="-122"/>
              </a:rPr>
              <a:t>25</a:t>
            </a:r>
            <a:r>
              <a:rPr lang="zh-CN" altLang="zh-CN" sz="2400">
                <a:latin typeface="Times New Roman" panose="02020603050405020304"/>
                <a:ea typeface="宋体" panose="02010600030101010101" pitchFamily="2" charset="-122"/>
                <a:cs typeface="Times New Roman" panose="02020603050405020304"/>
              </a:rPr>
              <a:t>　</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20688"/>
                <a:ext cx="11485848" cy="4473148"/>
              </a:xfrm>
            </p:spPr>
            <p:txBody>
              <a:bodyPr/>
              <a:lstStyle/>
              <a:p>
                <a:pPr hangingPunct="0">
                  <a:lnSpc>
                    <a:spcPct val="130000"/>
                  </a:lnSpc>
                  <a:spcAft>
                    <a:spcPts val="0"/>
                  </a:spcAft>
                </a:pPr>
                <a:r>
                  <a:rPr lang="en-US" altLang="zh-CN" sz="2200">
                    <a:solidFill>
                      <a:srgbClr val="00B0F0"/>
                    </a:solidFill>
                    <a:latin typeface="黑体" panose="02010609060101010101" charset="-122"/>
                    <a:cs typeface="Times New Roman" panose="02020603050405020304"/>
                  </a:rPr>
                  <a:t>[</a:t>
                </a:r>
                <a:r>
                  <a:rPr lang="zh-CN" altLang="zh-CN" sz="2200">
                    <a:solidFill>
                      <a:srgbClr val="00B0F0"/>
                    </a:solidFill>
                    <a:ea typeface="黑体" panose="02010609060101010101" charset="-122"/>
                    <a:cs typeface="Times New Roman" panose="02020603050405020304"/>
                  </a:rPr>
                  <a:t>解</a:t>
                </a:r>
                <a:r>
                  <a:rPr lang="zh-CN" altLang="zh-CN" sz="2200">
                    <a:solidFill>
                      <a:srgbClr val="00AEEF"/>
                    </a:solidFill>
                    <a:ea typeface="黑体" panose="02010609060101010101" charset="-122"/>
                    <a:cs typeface="Times New Roman" panose="02020603050405020304"/>
                  </a:rPr>
                  <a:t>析</a:t>
                </a:r>
                <a:r>
                  <a:rPr lang="en-US" altLang="zh-CN" sz="2200">
                    <a:solidFill>
                      <a:srgbClr val="00B0F0"/>
                    </a:solidFill>
                    <a:latin typeface="黑体" panose="02010609060101010101" charset="-122"/>
                    <a:cs typeface="Times New Roman" panose="02020603050405020304"/>
                  </a:rPr>
                  <a:t>]</a:t>
                </a:r>
                <a:r>
                  <a:rPr lang="zh-CN" altLang="zh-CN" sz="2200">
                    <a:solidFill>
                      <a:srgbClr val="000000"/>
                    </a:solidFill>
                    <a:cs typeface="Times New Roman" panose="02020603050405020304"/>
                  </a:rPr>
                  <a:t>由题图甲可知滑动变阻器与</a:t>
                </a:r>
                <a:r>
                  <a:rPr lang="en-US" altLang="zh-CN" sz="2200" i="1">
                    <a:solidFill>
                      <a:srgbClr val="000000"/>
                    </a:solidFill>
                    <a:cs typeface="Times New Roman" panose="02020603050405020304"/>
                  </a:rPr>
                  <a:t>R</a:t>
                </a:r>
                <a:r>
                  <a:rPr lang="en-US" altLang="zh-CN" sz="2200" baseline="-25000">
                    <a:solidFill>
                      <a:srgbClr val="000000"/>
                    </a:solidFill>
                    <a:cs typeface="Times New Roman" panose="02020603050405020304"/>
                  </a:rPr>
                  <a:t>0</a:t>
                </a:r>
                <a:r>
                  <a:rPr lang="zh-CN" altLang="zh-CN" sz="2200">
                    <a:solidFill>
                      <a:srgbClr val="000000"/>
                    </a:solidFill>
                    <a:cs typeface="Times New Roman" panose="02020603050405020304"/>
                  </a:rPr>
                  <a:t>串联，电压表测量滑动变阻器两端的电压，电流表测量电路中电流</a:t>
                </a:r>
                <a:r>
                  <a:rPr lang="en-US" altLang="zh-CN" sz="2200">
                    <a:solidFill>
                      <a:srgbClr val="000000"/>
                    </a:solidFill>
                    <a:latin typeface="宋体" panose="02010600030101010101" pitchFamily="2" charset="-122"/>
                    <a:cs typeface="Times New Roman" panose="02020603050405020304"/>
                  </a:rPr>
                  <a:t>.</a:t>
                </a:r>
                <a:r>
                  <a:rPr lang="zh-CN" altLang="zh-CN" sz="2200">
                    <a:solidFill>
                      <a:srgbClr val="000000"/>
                    </a:solidFill>
                    <a:cs typeface="Times New Roman" panose="02020603050405020304"/>
                  </a:rPr>
                  <a:t>电路元件正常的情况，当滑片向左滑动时，滑动变阻器接入电路的电阻变小，电路中的总电阻变小，电源电压不变，由欧姆定律可知，电路中的电流变大</a:t>
                </a:r>
                <a:r>
                  <a:rPr lang="en-US" altLang="zh-CN" sz="2200">
                    <a:solidFill>
                      <a:srgbClr val="000000"/>
                    </a:solidFill>
                    <a:latin typeface="宋体" panose="02010600030101010101" pitchFamily="2" charset="-122"/>
                    <a:cs typeface="Times New Roman" panose="02020603050405020304"/>
                  </a:rPr>
                  <a:t>.</a:t>
                </a:r>
                <a:r>
                  <a:rPr lang="zh-CN" altLang="zh-CN" sz="2200">
                    <a:solidFill>
                      <a:srgbClr val="000000"/>
                    </a:solidFill>
                    <a:cs typeface="Times New Roman" panose="02020603050405020304"/>
                  </a:rPr>
                  <a:t>由题图乙、丙可知，让滑片</a:t>
                </a:r>
                <a:r>
                  <a:rPr lang="en-US" altLang="zh-CN" sz="2200" i="1">
                    <a:solidFill>
                      <a:srgbClr val="000000"/>
                    </a:solidFill>
                    <a:cs typeface="Times New Roman" panose="02020603050405020304"/>
                  </a:rPr>
                  <a:t>P</a:t>
                </a:r>
                <a:r>
                  <a:rPr lang="zh-CN" altLang="zh-CN" sz="2200">
                    <a:solidFill>
                      <a:srgbClr val="000000"/>
                    </a:solidFill>
                    <a:cs typeface="Times New Roman" panose="02020603050405020304"/>
                  </a:rPr>
                  <a:t>从最右端开始向左滑动</a:t>
                </a:r>
                <a:r>
                  <a:rPr lang="en-US" altLang="zh-CN" sz="2200">
                    <a:solidFill>
                      <a:srgbClr val="000000"/>
                    </a:solidFill>
                    <a:cs typeface="Times New Roman" panose="02020603050405020304"/>
                  </a:rPr>
                  <a:t>5 cm</a:t>
                </a:r>
                <a:r>
                  <a:rPr lang="zh-CN" altLang="zh-CN" sz="2200">
                    <a:solidFill>
                      <a:srgbClr val="000000"/>
                    </a:solidFill>
                    <a:cs typeface="Times New Roman" panose="02020603050405020304"/>
                  </a:rPr>
                  <a:t>以内时，电路中的电流为零，电压表示数为</a:t>
                </a:r>
                <a:r>
                  <a:rPr lang="en-US" altLang="zh-CN" sz="2200">
                    <a:solidFill>
                      <a:srgbClr val="000000"/>
                    </a:solidFill>
                    <a:cs typeface="Times New Roman" panose="02020603050405020304"/>
                  </a:rPr>
                  <a:t>4.2 V</a:t>
                </a:r>
                <a:r>
                  <a:rPr lang="zh-CN" altLang="zh-CN" sz="2200">
                    <a:solidFill>
                      <a:srgbClr val="000000"/>
                    </a:solidFill>
                    <a:cs typeface="Times New Roman" panose="02020603050405020304"/>
                  </a:rPr>
                  <a:t>不变，表明滑动变阻器的电阻丝有断点，电压表测量电源电压，电路中没有电流，由题图乙可知，当</a:t>
                </a:r>
                <a:r>
                  <a:rPr lang="en-US" altLang="zh-CN" sz="2200" i="1">
                    <a:solidFill>
                      <a:srgbClr val="000000"/>
                    </a:solidFill>
                    <a:cs typeface="Times New Roman" panose="02020603050405020304"/>
                  </a:rPr>
                  <a:t>x</a:t>
                </a:r>
                <a:r>
                  <a:rPr lang="zh-CN" altLang="zh-CN" sz="2200">
                    <a:solidFill>
                      <a:srgbClr val="000000"/>
                    </a:solidFill>
                    <a:cs typeface="Times New Roman" panose="02020603050405020304"/>
                  </a:rPr>
                  <a:t>＜</a:t>
                </a:r>
                <a:r>
                  <a:rPr lang="en-US" altLang="zh-CN" sz="2200">
                    <a:solidFill>
                      <a:srgbClr val="000000"/>
                    </a:solidFill>
                    <a:cs typeface="Times New Roman" panose="02020603050405020304"/>
                  </a:rPr>
                  <a:t>5 cm</a:t>
                </a:r>
                <a:r>
                  <a:rPr lang="zh-CN" altLang="zh-CN" sz="2200">
                    <a:solidFill>
                      <a:srgbClr val="000000"/>
                    </a:solidFill>
                    <a:cs typeface="Times New Roman" panose="02020603050405020304"/>
                  </a:rPr>
                  <a:t>时，电压表示数保持</a:t>
                </a:r>
                <a:r>
                  <a:rPr lang="en-US" altLang="zh-CN" sz="2200">
                    <a:solidFill>
                      <a:srgbClr val="000000"/>
                    </a:solidFill>
                    <a:cs typeface="Times New Roman" panose="02020603050405020304"/>
                  </a:rPr>
                  <a:t>4.2 V</a:t>
                </a:r>
                <a:r>
                  <a:rPr lang="zh-CN" altLang="zh-CN" sz="2200">
                    <a:solidFill>
                      <a:srgbClr val="000000"/>
                    </a:solidFill>
                    <a:cs typeface="Times New Roman" panose="02020603050405020304"/>
                  </a:rPr>
                  <a:t>不变，则电源电压为</a:t>
                </a:r>
                <a:r>
                  <a:rPr lang="en-US" altLang="zh-CN" sz="2200" i="1">
                    <a:solidFill>
                      <a:srgbClr val="000000"/>
                    </a:solidFill>
                    <a:cs typeface="Times New Roman" panose="02020603050405020304"/>
                  </a:rPr>
                  <a:t>U</a:t>
                </a:r>
                <a:r>
                  <a:rPr lang="en-US" altLang="zh-CN" sz="2200" baseline="-25000">
                    <a:solidFill>
                      <a:srgbClr val="000000"/>
                    </a:solidFill>
                    <a:cs typeface="Times New Roman" panose="02020603050405020304"/>
                  </a:rPr>
                  <a:t>0</a:t>
                </a:r>
                <a:r>
                  <a:rPr lang="zh-CN" altLang="zh-CN" sz="2200">
                    <a:solidFill>
                      <a:srgbClr val="000000"/>
                    </a:solidFill>
                    <a:cs typeface="Times New Roman" panose="02020603050405020304"/>
                  </a:rPr>
                  <a:t>＝</a:t>
                </a:r>
                <a:r>
                  <a:rPr lang="en-US" altLang="zh-CN" sz="2200">
                    <a:solidFill>
                      <a:srgbClr val="000000"/>
                    </a:solidFill>
                    <a:cs typeface="Times New Roman" panose="02020603050405020304"/>
                  </a:rPr>
                  <a:t>4.2 V</a:t>
                </a:r>
                <a:r>
                  <a:rPr lang="zh-CN" altLang="zh-CN" sz="2200">
                    <a:solidFill>
                      <a:srgbClr val="000000"/>
                    </a:solidFill>
                    <a:cs typeface="Times New Roman" panose="02020603050405020304"/>
                  </a:rPr>
                  <a:t>，断点处离滑动变阻器最右端</a:t>
                </a:r>
                <a:r>
                  <a:rPr lang="en-US" altLang="zh-CN" sz="2200">
                    <a:solidFill>
                      <a:srgbClr val="000000"/>
                    </a:solidFill>
                    <a:cs typeface="Times New Roman" panose="02020603050405020304"/>
                  </a:rPr>
                  <a:t>5 cm</a:t>
                </a:r>
                <a:r>
                  <a:rPr lang="zh-CN" altLang="zh-CN" sz="2200">
                    <a:solidFill>
                      <a:srgbClr val="000000"/>
                    </a:solidFill>
                    <a:cs typeface="Times New Roman" panose="02020603050405020304"/>
                  </a:rPr>
                  <a:t>；由题图乙和题图丙可知，当</a:t>
                </a:r>
                <a:r>
                  <a:rPr lang="en-US" altLang="zh-CN" sz="2200" i="1">
                    <a:solidFill>
                      <a:srgbClr val="000000"/>
                    </a:solidFill>
                    <a:cs typeface="Times New Roman" panose="02020603050405020304"/>
                  </a:rPr>
                  <a:t>x</a:t>
                </a:r>
                <a:r>
                  <a:rPr lang="zh-CN" altLang="zh-CN" sz="2200">
                    <a:solidFill>
                      <a:srgbClr val="000000"/>
                    </a:solidFill>
                    <a:cs typeface="Times New Roman" panose="02020603050405020304"/>
                  </a:rPr>
                  <a:t>＝</a:t>
                </a:r>
                <a:r>
                  <a:rPr lang="en-US" altLang="zh-CN" sz="2200">
                    <a:solidFill>
                      <a:srgbClr val="000000"/>
                    </a:solidFill>
                    <a:cs typeface="Times New Roman" panose="02020603050405020304"/>
                  </a:rPr>
                  <a:t>5 cm</a:t>
                </a:r>
                <a:r>
                  <a:rPr lang="zh-CN" altLang="zh-CN" sz="2200">
                    <a:solidFill>
                      <a:srgbClr val="000000"/>
                    </a:solidFill>
                    <a:cs typeface="Times New Roman" panose="02020603050405020304"/>
                  </a:rPr>
                  <a:t>时，由</a:t>
                </a:r>
                <a:r>
                  <a:rPr lang="en-US" altLang="zh-CN" sz="2200" i="1">
                    <a:solidFill>
                      <a:srgbClr val="000000"/>
                    </a:solidFill>
                    <a:cs typeface="Times New Roman" panose="02020603050405020304"/>
                  </a:rPr>
                  <a:t>I</a:t>
                </a:r>
                <a:r>
                  <a:rPr lang="zh-CN" altLang="zh-CN" sz="2200">
                    <a:solidFill>
                      <a:srgbClr val="000000"/>
                    </a:solidFill>
                    <a:cs typeface="Times New Roman" panose="02020603050405020304"/>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sz="2200" b="0" i="1">
                            <a:solidFill>
                              <a:srgbClr val="000000"/>
                            </a:solidFill>
                            <a:latin typeface="Cambria Math" panose="02040503050406030204"/>
                            <a:cs typeface="Times New Roman" panose="02020603050405020304"/>
                          </a:rPr>
                          <m:t>𝑈</m:t>
                        </m:r>
                      </m:num>
                      <m:den>
                        <m:r>
                          <a:rPr lang="en-US" altLang="zh-CN" sz="2200" b="0" i="1">
                            <a:solidFill>
                              <a:srgbClr val="000000"/>
                            </a:solidFill>
                            <a:latin typeface="Cambria Math" panose="02040503050406030204"/>
                            <a:cs typeface="Times New Roman" panose="02020603050405020304"/>
                          </a:rPr>
                          <m:t>𝑅</m:t>
                        </m:r>
                      </m:den>
                    </m:f>
                  </m:oMath>
                </a14:m>
                <a:r>
                  <a:rPr lang="zh-CN" altLang="zh-CN" sz="2200">
                    <a:solidFill>
                      <a:srgbClr val="000000"/>
                    </a:solidFill>
                    <a:cs typeface="Times New Roman" panose="02020603050405020304"/>
                  </a:rPr>
                  <a:t>可知滑动变阻器接入电路中</a:t>
                </a:r>
                <a:endParaRPr lang="en-US" altLang="zh-CN" sz="2200">
                  <a:solidFill>
                    <a:srgbClr val="000000"/>
                  </a:solidFill>
                  <a:cs typeface="Times New Roman" panose="02020603050405020304"/>
                </a:endParaRPr>
              </a:p>
              <a:p>
                <a:pPr algn="dist" hangingPunct="0">
                  <a:lnSpc>
                    <a:spcPct val="120000"/>
                  </a:lnSpc>
                  <a:spcAft>
                    <a:spcPts val="0"/>
                  </a:spcAft>
                </a:pPr>
                <a:r>
                  <a:rPr lang="zh-CN" altLang="zh-CN" sz="2200">
                    <a:solidFill>
                      <a:srgbClr val="000000"/>
                    </a:solidFill>
                    <a:cs typeface="Times New Roman" panose="02020603050405020304"/>
                  </a:rPr>
                  <a:t>的电阻</a:t>
                </a:r>
                <a:r>
                  <a:rPr lang="en-US" altLang="zh-CN" sz="2200" i="1">
                    <a:solidFill>
                      <a:srgbClr val="000000"/>
                    </a:solidFill>
                    <a:cs typeface="Times New Roman" panose="02020603050405020304"/>
                  </a:rPr>
                  <a:t>R</a:t>
                </a:r>
                <a:r>
                  <a:rPr lang="en-US" altLang="zh-CN" sz="2200" baseline="-25000">
                    <a:solidFill>
                      <a:srgbClr val="000000"/>
                    </a:solidFill>
                    <a:cs typeface="Times New Roman" panose="02020603050405020304"/>
                  </a:rPr>
                  <a:t>1</a:t>
                </a:r>
                <a:r>
                  <a:rPr lang="zh-CN" altLang="zh-CN" sz="2200">
                    <a:solidFill>
                      <a:srgbClr val="000000"/>
                    </a:solidFill>
                    <a:cs typeface="Times New Roman" panose="02020603050405020304"/>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a:cs typeface="Times New Roman" panose="02020603050405020304"/>
                          </a:rPr>
                        </m:ctrlPr>
                      </m:fPr>
                      <m:num>
                        <m:sSub>
                          <m:sSubPr>
                            <m:ctrlPr>
                              <a:rPr lang="zh-CN" altLang="zh-CN" sz="2200"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sz="2200" b="0" i="1">
                                <a:solidFill>
                                  <a:srgbClr val="000000"/>
                                </a:solidFill>
                                <a:latin typeface="Cambria Math" panose="02040503050406030204"/>
                                <a:cs typeface="Times New Roman" panose="02020603050405020304"/>
                              </a:rPr>
                              <m:t>𝑈</m:t>
                            </m:r>
                          </m:e>
                          <m:sub>
                            <m:r>
                              <a:rPr lang="en-US" altLang="zh-CN" sz="2200" b="0" i="1">
                                <a:solidFill>
                                  <a:srgbClr val="000000"/>
                                </a:solidFill>
                                <a:latin typeface="Cambria Math" panose="02040503050406030204"/>
                                <a:cs typeface="Times New Roman" panose="02020603050405020304"/>
                              </a:rPr>
                              <m:t>1</m:t>
                            </m:r>
                          </m:sub>
                        </m:sSub>
                      </m:num>
                      <m:den>
                        <m:sSub>
                          <m:sSubPr>
                            <m:ctrlPr>
                              <a:rPr lang="zh-CN" altLang="zh-CN" sz="2200"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sz="2200" b="0" i="1">
                                <a:solidFill>
                                  <a:srgbClr val="000000"/>
                                </a:solidFill>
                                <a:latin typeface="Cambria Math" panose="02040503050406030204"/>
                                <a:cs typeface="Times New Roman" panose="02020603050405020304"/>
                              </a:rPr>
                              <m:t>𝐼</m:t>
                            </m:r>
                          </m:e>
                          <m:sub>
                            <m:r>
                              <a:rPr lang="en-US" altLang="zh-CN" sz="2200" b="0" i="1">
                                <a:solidFill>
                                  <a:srgbClr val="000000"/>
                                </a:solidFill>
                                <a:latin typeface="Cambria Math" panose="02040503050406030204"/>
                                <a:cs typeface="Times New Roman" panose="02020603050405020304"/>
                              </a:rPr>
                              <m:t>1</m:t>
                            </m:r>
                          </m:sub>
                        </m:sSub>
                      </m:den>
                    </m:f>
                  </m:oMath>
                </a14:m>
                <a:r>
                  <a:rPr lang="zh-CN" altLang="zh-CN" sz="2200">
                    <a:solidFill>
                      <a:srgbClr val="000000"/>
                    </a:solidFill>
                    <a:cs typeface="Times New Roman" panose="02020603050405020304"/>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sz="2200" b="0" i="1">
                            <a:solidFill>
                              <a:srgbClr val="000000"/>
                            </a:solidFill>
                            <a:latin typeface="Cambria Math" panose="02040503050406030204"/>
                            <a:cs typeface="Times New Roman" panose="02020603050405020304"/>
                          </a:rPr>
                          <m:t>2</m:t>
                        </m:r>
                        <m:r>
                          <m:rPr>
                            <m:nor/>
                          </m:rPr>
                          <a:rPr lang="en-US" altLang="zh-CN" sz="2200">
                            <a:solidFill>
                              <a:srgbClr val="000000"/>
                            </a:solidFill>
                            <a:latin typeface="Cambria Math" panose="02040503050406030204" pitchFamily="18" charset="0"/>
                            <a:cs typeface="Times New Roman" panose="02020603050405020304"/>
                          </a:rPr>
                          <m:t>.</m:t>
                        </m:r>
                        <m:r>
                          <a:rPr lang="en-US" altLang="zh-CN" sz="2200" b="0" i="1">
                            <a:solidFill>
                              <a:srgbClr val="000000"/>
                            </a:solidFill>
                            <a:latin typeface="Cambria Math" panose="02040503050406030204"/>
                            <a:cs typeface="Times New Roman" panose="02020603050405020304"/>
                          </a:rPr>
                          <m:t>7</m:t>
                        </m:r>
                        <m:r>
                          <m:rPr>
                            <m:sty m:val="p"/>
                          </m:rPr>
                          <a:rPr lang="en-US" altLang="zh-CN" sz="2200" b="0" i="0">
                            <a:solidFill>
                              <a:srgbClr val="000000"/>
                            </a:solidFill>
                            <a:latin typeface="Cambria Math" panose="02040503050406030204"/>
                            <a:cs typeface="Times New Roman" panose="02020603050405020304"/>
                          </a:rPr>
                          <m:t>V</m:t>
                        </m:r>
                      </m:num>
                      <m:den>
                        <m:r>
                          <a:rPr lang="en-US" altLang="zh-CN" sz="2200" b="0" i="1">
                            <a:solidFill>
                              <a:srgbClr val="000000"/>
                            </a:solidFill>
                            <a:latin typeface="Cambria Math" panose="02040503050406030204" pitchFamily="18" charset="0"/>
                            <a:cs typeface="Times New Roman" panose="02020603050405020304"/>
                          </a:rPr>
                          <m:t>0</m:t>
                        </m:r>
                        <m:r>
                          <m:rPr>
                            <m:nor/>
                          </m:rPr>
                          <a:rPr lang="en-US" altLang="zh-CN" sz="2200">
                            <a:solidFill>
                              <a:srgbClr val="000000"/>
                            </a:solidFill>
                            <a:latin typeface="Cambria Math" panose="02040503050406030204" pitchFamily="18" charset="0"/>
                            <a:cs typeface="Times New Roman" panose="02020603050405020304"/>
                          </a:rPr>
                          <m:t>.</m:t>
                        </m:r>
                        <m:r>
                          <a:rPr lang="en-US" altLang="zh-CN" sz="2200" b="0" i="1">
                            <a:solidFill>
                              <a:srgbClr val="000000"/>
                            </a:solidFill>
                            <a:latin typeface="Cambria Math" panose="02040503050406030204"/>
                            <a:cs typeface="Times New Roman" panose="02020603050405020304"/>
                          </a:rPr>
                          <m:t>3</m:t>
                        </m:r>
                        <m:r>
                          <m:rPr>
                            <m:sty m:val="p"/>
                          </m:rPr>
                          <a:rPr lang="en-US" altLang="zh-CN" sz="2200" b="0" i="0">
                            <a:solidFill>
                              <a:srgbClr val="000000"/>
                            </a:solidFill>
                            <a:latin typeface="Cambria Math" panose="02040503050406030204"/>
                            <a:cs typeface="Times New Roman" panose="02020603050405020304"/>
                          </a:rPr>
                          <m:t>A</m:t>
                        </m:r>
                      </m:den>
                    </m:f>
                  </m:oMath>
                </a14:m>
                <a:r>
                  <a:rPr lang="zh-CN" altLang="zh-CN" sz="2200">
                    <a:solidFill>
                      <a:srgbClr val="000000"/>
                    </a:solidFill>
                    <a:cs typeface="Times New Roman" panose="02020603050405020304"/>
                  </a:rPr>
                  <a:t>＝</a:t>
                </a:r>
                <a:r>
                  <a:rPr lang="en-US" altLang="zh-CN" sz="2200">
                    <a:solidFill>
                      <a:srgbClr val="000000"/>
                    </a:solidFill>
                    <a:cs typeface="Times New Roman" panose="02020603050405020304"/>
                  </a:rPr>
                  <a:t>9 Ω</a:t>
                </a:r>
                <a:r>
                  <a:rPr lang="zh-CN" altLang="zh-CN" sz="2200">
                    <a:solidFill>
                      <a:srgbClr val="000000"/>
                    </a:solidFill>
                    <a:cs typeface="Times New Roman" panose="02020603050405020304"/>
                  </a:rPr>
                  <a:t>，同理可知，当</a:t>
                </a:r>
                <a:r>
                  <a:rPr lang="en-US" altLang="zh-CN" sz="2200" i="1">
                    <a:solidFill>
                      <a:srgbClr val="000000"/>
                    </a:solidFill>
                    <a:cs typeface="Times New Roman" panose="02020603050405020304"/>
                  </a:rPr>
                  <a:t>x</a:t>
                </a:r>
                <a:r>
                  <a:rPr lang="zh-CN" altLang="zh-CN" sz="2200">
                    <a:solidFill>
                      <a:srgbClr val="000000"/>
                    </a:solidFill>
                    <a:cs typeface="Times New Roman" panose="02020603050405020304"/>
                  </a:rPr>
                  <a:t>＝</a:t>
                </a:r>
                <a:r>
                  <a:rPr lang="en-US" altLang="zh-CN" sz="2200">
                    <a:solidFill>
                      <a:srgbClr val="000000"/>
                    </a:solidFill>
                    <a:cs typeface="Times New Roman" panose="02020603050405020304"/>
                  </a:rPr>
                  <a:t>10 cm</a:t>
                </a:r>
                <a:r>
                  <a:rPr lang="zh-CN" altLang="zh-CN" sz="2200">
                    <a:solidFill>
                      <a:srgbClr val="000000"/>
                    </a:solidFill>
                    <a:cs typeface="Times New Roman" panose="02020603050405020304"/>
                  </a:rPr>
                  <a:t>时，电压表示数</a:t>
                </a:r>
                <a:r>
                  <a:rPr lang="en-US" altLang="zh-CN" sz="2200" i="1">
                    <a:solidFill>
                      <a:srgbClr val="000000"/>
                    </a:solidFill>
                    <a:cs typeface="Times New Roman" panose="02020603050405020304"/>
                  </a:rPr>
                  <a:t>U</a:t>
                </a:r>
                <a:r>
                  <a:rPr lang="en-US" altLang="zh-CN" sz="2200" baseline="-25000">
                    <a:solidFill>
                      <a:srgbClr val="000000"/>
                    </a:solidFill>
                    <a:cs typeface="Times New Roman" panose="02020603050405020304"/>
                  </a:rPr>
                  <a:t>2</a:t>
                </a:r>
                <a:r>
                  <a:rPr lang="zh-CN" altLang="zh-CN" sz="2200">
                    <a:solidFill>
                      <a:srgbClr val="000000"/>
                    </a:solidFill>
                    <a:cs typeface="Times New Roman" panose="02020603050405020304"/>
                  </a:rPr>
                  <a:t>＝</a:t>
                </a:r>
                <a:r>
                  <a:rPr lang="en-US" altLang="zh-CN" sz="2200">
                    <a:solidFill>
                      <a:srgbClr val="000000"/>
                    </a:solidFill>
                    <a:cs typeface="Times New Roman" panose="02020603050405020304"/>
                  </a:rPr>
                  <a:t>2.1 V</a:t>
                </a:r>
                <a:r>
                  <a:rPr lang="zh-CN" altLang="zh-CN" sz="2200">
                    <a:solidFill>
                      <a:srgbClr val="000000"/>
                    </a:solidFill>
                    <a:cs typeface="Times New Roman" panose="02020603050405020304"/>
                  </a:rPr>
                  <a:t>，电流表示数</a:t>
                </a:r>
                <a:r>
                  <a:rPr lang="en-US" altLang="zh-CN" sz="2200" i="1">
                    <a:solidFill>
                      <a:srgbClr val="000000"/>
                    </a:solidFill>
                    <a:cs typeface="Times New Roman" panose="02020603050405020304"/>
                  </a:rPr>
                  <a:t>I</a:t>
                </a:r>
                <a:r>
                  <a:rPr lang="en-US" altLang="zh-CN" sz="2200" baseline="-25000">
                    <a:solidFill>
                      <a:srgbClr val="000000"/>
                    </a:solidFill>
                    <a:cs typeface="Times New Roman" panose="02020603050405020304"/>
                  </a:rPr>
                  <a:t>2</a:t>
                </a:r>
              </a:p>
              <a:p>
                <a:pPr hangingPunct="0">
                  <a:lnSpc>
                    <a:spcPct val="130000"/>
                  </a:lnSpc>
                  <a:spcAft>
                    <a:spcPts val="0"/>
                  </a:spcAft>
                </a:pPr>
                <a:r>
                  <a:rPr lang="zh-CN" altLang="zh-CN" sz="2200">
                    <a:solidFill>
                      <a:srgbClr val="000000"/>
                    </a:solidFill>
                    <a:cs typeface="Times New Roman" panose="02020603050405020304"/>
                  </a:rPr>
                  <a:t>＝</a:t>
                </a:r>
                <a:r>
                  <a:rPr lang="en-US" altLang="zh-CN" sz="2200">
                    <a:solidFill>
                      <a:srgbClr val="000000"/>
                    </a:solidFill>
                    <a:cs typeface="Times New Roman" panose="02020603050405020304"/>
                  </a:rPr>
                  <a:t>0.42 A</a:t>
                </a:r>
                <a:r>
                  <a:rPr lang="zh-CN" altLang="zh-CN" sz="2200">
                    <a:solidFill>
                      <a:srgbClr val="000000"/>
                    </a:solidFill>
                    <a:cs typeface="Times New Roman" panose="02020603050405020304"/>
                  </a:rPr>
                  <a:t>，</a:t>
                </a: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620688"/>
                <a:ext cx="11485848" cy="4473148"/>
              </a:xfrm>
              <a:blipFill rotWithShape="1">
                <a:blip r:embed="rId2"/>
                <a:stretch>
                  <a:fillRect l="-2" t="-7" r="1" b="11"/>
                </a:stretch>
              </a:blipFill>
            </p:spPr>
            <p:txBody>
              <a:bodyPr/>
              <a:lstStyle/>
              <a:p>
                <a:r>
                  <a:rPr lang="zh-CN" altLang="en-US">
                    <a:noFill/>
                  </a:rPr>
                  <a:t> </a:t>
                </a:r>
              </a:p>
            </p:txBody>
          </p:sp>
        </mc:Fallback>
      </mc:AlternateContent>
      <p:pic>
        <p:nvPicPr>
          <p:cNvPr id="3" name="图片 2"/>
          <p:cNvPicPr>
            <a:picLocks noChangeAspect="1"/>
          </p:cNvPicPr>
          <p:nvPr/>
        </p:nvPicPr>
        <p:blipFill rotWithShape="1">
          <a:blip r:embed="rId3"/>
          <a:srcRect l="49231"/>
          <a:stretch>
            <a:fillRect/>
          </a:stretch>
        </p:blipFill>
        <p:spPr>
          <a:xfrm>
            <a:off x="5232390" y="4511081"/>
            <a:ext cx="1756264" cy="1409236"/>
          </a:xfrm>
          <a:prstGeom prst="rect">
            <a:avLst/>
          </a:prstGeom>
        </p:spPr>
      </p:pic>
      <p:pic>
        <p:nvPicPr>
          <p:cNvPr id="4" name="图片 3"/>
          <p:cNvPicPr>
            <a:picLocks noChangeAspect="1"/>
          </p:cNvPicPr>
          <p:nvPr/>
        </p:nvPicPr>
        <p:blipFill>
          <a:blip r:embed="rId4"/>
          <a:stretch>
            <a:fillRect/>
          </a:stretch>
        </p:blipFill>
        <p:spPr>
          <a:xfrm>
            <a:off x="7660125" y="4460375"/>
            <a:ext cx="2182025" cy="1560913"/>
          </a:xfrm>
          <a:prstGeom prst="rect">
            <a:avLst/>
          </a:prstGeom>
        </p:spPr>
      </p:pic>
      <p:sp>
        <p:nvSpPr>
          <p:cNvPr id="5" name="矩形 4"/>
          <p:cNvSpPr/>
          <p:nvPr/>
        </p:nvSpPr>
        <p:spPr>
          <a:xfrm>
            <a:off x="3082483" y="5793563"/>
            <a:ext cx="492443"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5818787" y="5793563"/>
            <a:ext cx="492443"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8699107" y="5721555"/>
            <a:ext cx="492443"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8" name="矩形 7"/>
          <p:cNvSpPr/>
          <p:nvPr/>
        </p:nvSpPr>
        <p:spPr>
          <a:xfrm>
            <a:off x="5364874" y="6164867"/>
            <a:ext cx="145424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9</a:t>
            </a:r>
            <a:r>
              <a:rPr lang="zh-CN" altLang="zh-CN" sz="2200" b="0">
                <a:solidFill>
                  <a:srgbClr val="000000"/>
                </a:solidFill>
                <a:cs typeface="Times New Roman" panose="02020603050405020304" pitchFamily="18" charset="0"/>
              </a:rPr>
              <a:t>题）</a:t>
            </a:r>
          </a:p>
        </p:txBody>
      </p:sp>
      <p:pic>
        <p:nvPicPr>
          <p:cNvPr id="9" name="图片 8"/>
          <p:cNvPicPr>
            <a:picLocks noChangeAspect="1"/>
          </p:cNvPicPr>
          <p:nvPr/>
        </p:nvPicPr>
        <p:blipFill rotWithShape="1">
          <a:blip r:embed="rId3"/>
          <a:srcRect r="53846"/>
          <a:stretch>
            <a:fillRect/>
          </a:stretch>
        </p:blipFill>
        <p:spPr>
          <a:xfrm>
            <a:off x="2494806" y="4519465"/>
            <a:ext cx="1596604" cy="140923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476672"/>
                <a:ext cx="11485848" cy="3730701"/>
              </a:xfrm>
            </p:spPr>
            <p:txBody>
              <a:bodyPr/>
              <a:lstStyle/>
              <a:p>
                <a:pPr hangingPunct="0">
                  <a:spcAft>
                    <a:spcPts val="0"/>
                  </a:spcAft>
                </a:pPr>
                <a:r>
                  <a:rPr lang="zh-CN" altLang="zh-CN">
                    <a:solidFill>
                      <a:srgbClr val="000000"/>
                    </a:solidFill>
                    <a:cs typeface="Times New Roman" panose="02020603050405020304"/>
                  </a:rPr>
                  <a:t>则滑动变阻器接入电路中的电阻</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𝑈</m:t>
                            </m:r>
                          </m:e>
                          <m:sub>
                            <m:r>
                              <a:rPr lang="en-US" altLang="zh-CN" b="0" i="1">
                                <a:solidFill>
                                  <a:srgbClr val="000000"/>
                                </a:solidFill>
                                <a:latin typeface="Cambria Math" panose="02040503050406030204"/>
                                <a:cs typeface="Times New Roman" panose="02020603050405020304"/>
                              </a:rPr>
                              <m:t>2</m:t>
                            </m:r>
                          </m:sub>
                        </m:sSub>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𝐼</m:t>
                            </m:r>
                          </m:e>
                          <m:sub>
                            <m:r>
                              <a:rPr lang="en-US" altLang="zh-CN" b="0" i="1">
                                <a:solidFill>
                                  <a:srgbClr val="000000"/>
                                </a:solidFill>
                                <a:latin typeface="Cambria Math" panose="02040503050406030204"/>
                                <a:cs typeface="Times New Roman" panose="02020603050405020304"/>
                              </a:rPr>
                              <m:t>2</m:t>
                            </m:r>
                          </m:sub>
                        </m:sSub>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2</m:t>
                        </m:r>
                        <m:r>
                          <m:rPr>
                            <m:nor/>
                          </m:rPr>
                          <a:rPr lang="en-US" altLang="zh-CN">
                            <a:solidFill>
                              <a:srgbClr val="000000"/>
                            </a:solidFill>
                            <a:latin typeface="+mj-lt"/>
                            <a:cs typeface="Times New Roman" panose="02020603050405020304"/>
                          </a:rPr>
                          <m:t>.</m:t>
                        </m:r>
                        <m:r>
                          <a:rPr lang="en-US" altLang="zh-CN" b="0" i="1">
                            <a:solidFill>
                              <a:srgbClr val="000000"/>
                            </a:solidFill>
                            <a:latin typeface="Cambria Math" panose="02040503050406030204"/>
                            <a:cs typeface="Times New Roman" panose="02020603050405020304"/>
                          </a:rPr>
                          <m:t>1</m:t>
                        </m:r>
                        <m:r>
                          <m:rPr>
                            <m:sty m:val="p"/>
                          </m:rPr>
                          <a:rPr lang="en-US" altLang="zh-CN" b="0" i="0">
                            <a:solidFill>
                              <a:srgbClr val="000000"/>
                            </a:solidFill>
                            <a:latin typeface="Cambria Math" panose="02040503050406030204"/>
                            <a:cs typeface="Times New Roman" panose="02020603050405020304"/>
                          </a:rPr>
                          <m:t>V</m:t>
                        </m:r>
                      </m:num>
                      <m:den>
                        <m:r>
                          <a:rPr lang="en-US" altLang="zh-CN" b="0" i="1">
                            <a:solidFill>
                              <a:srgbClr val="000000"/>
                            </a:solidFill>
                            <a:latin typeface="Cambria Math" panose="02040503050406030204"/>
                            <a:cs typeface="Times New Roman" panose="02020603050405020304"/>
                          </a:rPr>
                          <m:t>0</m:t>
                        </m:r>
                        <m:r>
                          <m:rPr>
                            <m:nor/>
                          </m:rPr>
                          <a:rPr lang="en-US" altLang="zh-CN">
                            <a:solidFill>
                              <a:srgbClr val="000000"/>
                            </a:solidFill>
                            <a:latin typeface="Cambria Math" panose="02040503050406030204" pitchFamily="18" charset="0"/>
                            <a:cs typeface="Times New Roman" panose="02020603050405020304"/>
                          </a:rPr>
                          <m:t>.</m:t>
                        </m:r>
                        <m:r>
                          <a:rPr lang="en-US" altLang="zh-CN" b="0" i="1">
                            <a:solidFill>
                              <a:srgbClr val="000000"/>
                            </a:solidFill>
                            <a:latin typeface="Cambria Math" panose="02040503050406030204"/>
                            <a:cs typeface="Times New Roman" panose="02020603050405020304"/>
                          </a:rPr>
                          <m:t>42</m:t>
                        </m:r>
                        <m:r>
                          <m:rPr>
                            <m:sty m:val="p"/>
                          </m:rPr>
                          <a:rPr lang="en-US" altLang="zh-CN" b="0" i="0">
                            <a:solidFill>
                              <a:srgbClr val="000000"/>
                            </a:solidFill>
                            <a:latin typeface="Cambria Math" panose="02040503050406030204"/>
                            <a:cs typeface="Times New Roman" panose="02020603050405020304"/>
                          </a:rPr>
                          <m:t>A</m:t>
                        </m:r>
                      </m:den>
                    </m:f>
                  </m:oMath>
                </a14:m>
                <a:r>
                  <a:rPr lang="zh-CN" altLang="zh-CN">
                    <a:solidFill>
                      <a:srgbClr val="000000"/>
                    </a:solidFill>
                    <a:cs typeface="Times New Roman" panose="02020603050405020304"/>
                  </a:rPr>
                  <a:t>＝</a:t>
                </a:r>
                <a:r>
                  <a:rPr lang="en-US" altLang="zh-CN">
                    <a:solidFill>
                      <a:srgbClr val="000000"/>
                    </a:solidFill>
                    <a:cs typeface="Times New Roman" panose="02020603050405020304"/>
                  </a:rPr>
                  <a:t>5 Ω</a:t>
                </a:r>
                <a:r>
                  <a:rPr lang="zh-CN" altLang="zh-CN">
                    <a:solidFill>
                      <a:srgbClr val="000000"/>
                    </a:solidFill>
                    <a:cs typeface="Times New Roman" panose="02020603050405020304"/>
                  </a:rPr>
                  <a:t>，滑动变阻器滑片</a:t>
                </a:r>
                <a:r>
                  <a:rPr lang="en-US" altLang="zh-CN" i="1">
                    <a:solidFill>
                      <a:srgbClr val="000000"/>
                    </a:solidFill>
                    <a:cs typeface="Times New Roman" panose="02020603050405020304"/>
                  </a:rPr>
                  <a:t>P</a:t>
                </a:r>
                <a:r>
                  <a:rPr lang="zh-CN" altLang="zh-CN">
                    <a:solidFill>
                      <a:srgbClr val="000000"/>
                    </a:solidFill>
                    <a:cs typeface="Times New Roman" panose="02020603050405020304"/>
                  </a:rPr>
                  <a:t>滑动</a:t>
                </a:r>
                <a:r>
                  <a:rPr lang="en-US" altLang="zh-CN">
                    <a:solidFill>
                      <a:srgbClr val="000000"/>
                    </a:solidFill>
                    <a:cs typeface="Times New Roman" panose="02020603050405020304"/>
                  </a:rPr>
                  <a:t>5 cm</a:t>
                </a:r>
                <a:r>
                  <a:rPr lang="zh-CN" altLang="zh-CN">
                    <a:solidFill>
                      <a:srgbClr val="000000"/>
                    </a:solidFill>
                    <a:cs typeface="Times New Roman" panose="02020603050405020304"/>
                  </a:rPr>
                  <a:t>，电阻的改变量是</a:t>
                </a:r>
                <a:r>
                  <a:rPr lang="en-US" altLang="zh-CN">
                    <a:solidFill>
                      <a:srgbClr val="000000"/>
                    </a:solidFill>
                    <a:cs typeface="Times New Roman" panose="02020603050405020304"/>
                  </a:rPr>
                  <a:t>Δ</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a:t>
                </a:r>
                <a:r>
                  <a:rPr lang="en-US" altLang="zh-CN">
                    <a:solidFill>
                      <a:srgbClr val="000000"/>
                    </a:solidFill>
                    <a:cs typeface="Times New Roman" panose="02020603050405020304"/>
                  </a:rPr>
                  <a:t>9 Ω</a:t>
                </a:r>
                <a:r>
                  <a:rPr lang="zh-CN" altLang="zh-CN">
                    <a:solidFill>
                      <a:srgbClr val="000000"/>
                    </a:solidFill>
                    <a:cs typeface="Times New Roman" panose="02020603050405020304"/>
                  </a:rPr>
                  <a:t>－</a:t>
                </a:r>
                <a:r>
                  <a:rPr lang="en-US" altLang="zh-CN">
                    <a:solidFill>
                      <a:srgbClr val="000000"/>
                    </a:solidFill>
                    <a:cs typeface="Times New Roman" panose="02020603050405020304"/>
                  </a:rPr>
                  <a:t>5 Ω</a:t>
                </a:r>
                <a:r>
                  <a:rPr lang="zh-CN" altLang="zh-CN">
                    <a:solidFill>
                      <a:srgbClr val="000000"/>
                    </a:solidFill>
                    <a:cs typeface="Times New Roman" panose="02020603050405020304"/>
                  </a:rPr>
                  <a:t>＝</a:t>
                </a:r>
                <a:r>
                  <a:rPr lang="en-US" altLang="zh-CN">
                    <a:solidFill>
                      <a:srgbClr val="000000"/>
                    </a:solidFill>
                    <a:cs typeface="Times New Roman" panose="02020603050405020304"/>
                  </a:rPr>
                  <a:t>4 Ω</a:t>
                </a:r>
                <a:r>
                  <a:rPr lang="zh-CN" altLang="zh-CN">
                    <a:solidFill>
                      <a:srgbClr val="000000"/>
                    </a:solidFill>
                    <a:cs typeface="Times New Roman" panose="02020603050405020304"/>
                  </a:rPr>
                  <a:t>，所以从断点处滑片</a:t>
                </a:r>
                <a:r>
                  <a:rPr lang="en-US" altLang="zh-CN" i="1">
                    <a:solidFill>
                      <a:srgbClr val="000000"/>
                    </a:solidFill>
                    <a:cs typeface="Times New Roman" panose="02020603050405020304"/>
                  </a:rPr>
                  <a:t>P</a:t>
                </a:r>
                <a:r>
                  <a:rPr lang="zh-CN" altLang="zh-CN">
                    <a:solidFill>
                      <a:srgbClr val="000000"/>
                    </a:solidFill>
                    <a:cs typeface="Times New Roman" panose="02020603050405020304"/>
                  </a:rPr>
                  <a:t>向左滑动的过程中，该滑动变阻器滑片</a:t>
                </a:r>
                <a:r>
                  <a:rPr lang="en-US" altLang="zh-CN" i="1">
                    <a:solidFill>
                      <a:srgbClr val="000000"/>
                    </a:solidFill>
                    <a:cs typeface="Times New Roman" panose="02020603050405020304"/>
                  </a:rPr>
                  <a:t>P</a:t>
                </a:r>
                <a:r>
                  <a:rPr lang="zh-CN" altLang="zh-CN">
                    <a:solidFill>
                      <a:srgbClr val="000000"/>
                    </a:solidFill>
                    <a:cs typeface="Times New Roman" panose="02020603050405020304"/>
                  </a:rPr>
                  <a:t>每滑动</a:t>
                </a:r>
                <a:r>
                  <a:rPr lang="en-US" altLang="zh-CN">
                    <a:solidFill>
                      <a:srgbClr val="000000"/>
                    </a:solidFill>
                    <a:cs typeface="Times New Roman" panose="02020603050405020304"/>
                  </a:rPr>
                  <a:t>1 cm</a:t>
                </a:r>
                <a:r>
                  <a:rPr lang="zh-CN" altLang="zh-CN">
                    <a:solidFill>
                      <a:srgbClr val="000000"/>
                    </a:solidFill>
                    <a:cs typeface="Times New Roman" panose="02020603050405020304"/>
                  </a:rPr>
                  <a:t>的阻值变化是 </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4</m:t>
                        </m:r>
                        <m:r>
                          <m:rPr>
                            <m:sty m:val="p"/>
                          </m:rPr>
                          <a:rPr lang="en-US" altLang="zh-CN" b="0" i="0">
                            <a:solidFill>
                              <a:srgbClr val="000000"/>
                            </a:solidFill>
                            <a:latin typeface="Cambria Math" panose="02040503050406030204"/>
                            <a:cs typeface="Times New Roman" panose="02020603050405020304"/>
                          </a:rPr>
                          <m:t>Ω</m:t>
                        </m:r>
                      </m:num>
                      <m:den>
                        <m:r>
                          <a:rPr lang="en-US" altLang="zh-CN" b="0" i="1">
                            <a:solidFill>
                              <a:srgbClr val="000000"/>
                            </a:solidFill>
                            <a:latin typeface="Cambria Math" panose="02040503050406030204"/>
                            <a:cs typeface="Times New Roman" panose="02020603050405020304"/>
                          </a:rPr>
                          <m:t>5</m:t>
                        </m:r>
                        <m:r>
                          <m:rPr>
                            <m:sty m:val="p"/>
                          </m:rPr>
                          <a:rPr lang="en-US" altLang="zh-CN" b="0" i="0">
                            <a:solidFill>
                              <a:srgbClr val="000000"/>
                            </a:solidFill>
                            <a:latin typeface="Cambria Math" panose="02040503050406030204"/>
                            <a:cs typeface="Times New Roman" panose="02020603050405020304"/>
                          </a:rPr>
                          <m:t>cm</m:t>
                        </m:r>
                      </m:den>
                    </m:f>
                  </m:oMath>
                </a14:m>
                <a:r>
                  <a:rPr lang="zh-CN" altLang="zh-CN">
                    <a:solidFill>
                      <a:srgbClr val="000000"/>
                    </a:solidFill>
                    <a:cs typeface="Times New Roman" panose="02020603050405020304"/>
                  </a:rPr>
                  <a:t>＝</a:t>
                </a:r>
                <a:r>
                  <a:rPr lang="en-US" altLang="zh-CN">
                    <a:solidFill>
                      <a:srgbClr val="000000"/>
                    </a:solidFill>
                    <a:cs typeface="Times New Roman" panose="02020603050405020304"/>
                  </a:rPr>
                  <a:t>0.8 Ω</a:t>
                </a:r>
                <a:r>
                  <a:rPr lang="en-US" altLang="zh-CN" i="1">
                    <a:solidFill>
                      <a:srgbClr val="000000"/>
                    </a:solidFill>
                    <a:cs typeface="Times New Roman" panose="02020603050405020304"/>
                  </a:rPr>
                  <a:t>/</a:t>
                </a:r>
                <a:r>
                  <a:rPr lang="en-US" altLang="zh-CN">
                    <a:solidFill>
                      <a:srgbClr val="000000"/>
                    </a:solidFill>
                    <a:cs typeface="Times New Roman" panose="02020603050405020304"/>
                  </a:rPr>
                  <a:t>cm</a:t>
                </a:r>
                <a:r>
                  <a:rPr lang="zh-CN" altLang="zh-CN">
                    <a:solidFill>
                      <a:srgbClr val="000000"/>
                    </a:solidFill>
                    <a:cs typeface="Times New Roman" panose="02020603050405020304"/>
                  </a:rPr>
                  <a:t>；滑动变阻器电阻丝没有断路时的总电阻</a:t>
                </a:r>
                <a:r>
                  <a:rPr lang="en-US" altLang="zh-CN" i="1">
                    <a:solidFill>
                      <a:srgbClr val="000000"/>
                    </a:solidFill>
                    <a:cs typeface="Times New Roman" panose="02020603050405020304"/>
                  </a:rPr>
                  <a:t>R</a:t>
                </a:r>
                <a:r>
                  <a:rPr lang="zh-CN" altLang="zh-CN" baseline="-25000">
                    <a:solidFill>
                      <a:srgbClr val="000000"/>
                    </a:solidFill>
                    <a:cs typeface="Times New Roman" panose="02020603050405020304"/>
                  </a:rPr>
                  <a:t>总</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a:t>
                </a:r>
                <a:r>
                  <a:rPr lang="en-US" altLang="zh-CN">
                    <a:solidFill>
                      <a:srgbClr val="000000"/>
                    </a:solidFill>
                    <a:cs typeface="Times New Roman" panose="02020603050405020304"/>
                  </a:rPr>
                  <a:t>5 cm</a:t>
                </a:r>
                <a:r>
                  <a:rPr lang="en-US" altLang="zh-CN">
                    <a:solidFill>
                      <a:srgbClr val="000000"/>
                    </a:solidFill>
                    <a:latin typeface="宋体" panose="02010600030101010101" pitchFamily="2" charset="-122"/>
                    <a:cs typeface="Times New Roman" panose="02020603050405020304"/>
                  </a:rPr>
                  <a:t>×</a:t>
                </a:r>
                <a:r>
                  <a:rPr lang="en-US" altLang="zh-CN">
                    <a:solidFill>
                      <a:srgbClr val="000000"/>
                    </a:solidFill>
                    <a:cs typeface="Times New Roman" panose="02020603050405020304"/>
                  </a:rPr>
                  <a:t>0.8 Ω</a:t>
                </a:r>
                <a:r>
                  <a:rPr lang="en-US" altLang="zh-CN" i="1">
                    <a:solidFill>
                      <a:srgbClr val="000000"/>
                    </a:solidFill>
                    <a:cs typeface="Times New Roman" panose="02020603050405020304"/>
                  </a:rPr>
                  <a:t>/</a:t>
                </a:r>
                <a:r>
                  <a:rPr lang="en-US" altLang="zh-CN">
                    <a:solidFill>
                      <a:srgbClr val="000000"/>
                    </a:solidFill>
                    <a:cs typeface="Times New Roman" panose="02020603050405020304"/>
                  </a:rPr>
                  <a:t>cm</a:t>
                </a:r>
                <a:r>
                  <a:rPr lang="zh-CN" altLang="zh-CN">
                    <a:solidFill>
                      <a:srgbClr val="000000"/>
                    </a:solidFill>
                    <a:cs typeface="Times New Roman" panose="02020603050405020304"/>
                  </a:rPr>
                  <a:t>＝</a:t>
                </a:r>
                <a:r>
                  <a:rPr lang="en-US" altLang="zh-CN">
                    <a:solidFill>
                      <a:srgbClr val="000000"/>
                    </a:solidFill>
                    <a:cs typeface="Times New Roman" panose="02020603050405020304"/>
                  </a:rPr>
                  <a:t>9 Ω</a:t>
                </a:r>
                <a:r>
                  <a:rPr lang="zh-CN" altLang="zh-CN">
                    <a:solidFill>
                      <a:srgbClr val="000000"/>
                    </a:solidFill>
                    <a:cs typeface="Times New Roman" panose="02020603050405020304"/>
                  </a:rPr>
                  <a:t>＋</a:t>
                </a:r>
                <a:r>
                  <a:rPr lang="en-US" altLang="zh-CN">
                    <a:solidFill>
                      <a:srgbClr val="000000"/>
                    </a:solidFill>
                    <a:cs typeface="Times New Roman" panose="02020603050405020304"/>
                  </a:rPr>
                  <a:t>4 Ω</a:t>
                </a:r>
                <a:r>
                  <a:rPr lang="zh-CN" altLang="zh-CN">
                    <a:solidFill>
                      <a:srgbClr val="000000"/>
                    </a:solidFill>
                    <a:cs typeface="Times New Roman" panose="02020603050405020304"/>
                  </a:rPr>
                  <a:t>＝</a:t>
                </a:r>
                <a:r>
                  <a:rPr lang="en-US" altLang="zh-CN">
                    <a:solidFill>
                      <a:srgbClr val="000000"/>
                    </a:solidFill>
                    <a:cs typeface="Times New Roman" panose="02020603050405020304"/>
                  </a:rPr>
                  <a:t>13 Ω</a:t>
                </a:r>
                <a:r>
                  <a:rPr lang="zh-CN" altLang="zh-CN">
                    <a:solidFill>
                      <a:srgbClr val="000000"/>
                    </a:solidFill>
                    <a:cs typeface="Times New Roman" panose="02020603050405020304"/>
                  </a:rPr>
                  <a:t>，则滑动变阻器电阻线圈的总长度为</a:t>
                </a:r>
                <a:r>
                  <a:rPr lang="en-US" altLang="zh-CN" i="1">
                    <a:solidFill>
                      <a:srgbClr val="000000"/>
                    </a:solidFill>
                    <a:cs typeface="Times New Roman" panose="02020603050405020304"/>
                  </a:rPr>
                  <a:t>L</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13</m:t>
                        </m:r>
                        <m:r>
                          <m:rPr>
                            <m:sty m:val="p"/>
                          </m:rPr>
                          <a:rPr lang="en-US" altLang="zh-CN" b="0" i="0">
                            <a:solidFill>
                              <a:srgbClr val="000000"/>
                            </a:solidFill>
                            <a:latin typeface="Cambria Math" panose="02040503050406030204"/>
                            <a:cs typeface="Times New Roman" panose="02020603050405020304"/>
                          </a:rPr>
                          <m:t>Ω</m:t>
                        </m:r>
                      </m:num>
                      <m:den>
                        <m:r>
                          <a:rPr lang="en-US" altLang="zh-CN" b="0" i="1">
                            <a:solidFill>
                              <a:srgbClr val="000000"/>
                            </a:solidFill>
                            <a:latin typeface="Cambria Math" panose="02040503050406030204"/>
                            <a:cs typeface="Times New Roman" panose="02020603050405020304"/>
                          </a:rPr>
                          <m:t>0</m:t>
                        </m:r>
                        <m:r>
                          <m:rPr>
                            <m:nor/>
                          </m:rPr>
                          <a:rPr lang="en-US" altLang="zh-CN">
                            <a:solidFill>
                              <a:srgbClr val="000000"/>
                            </a:solidFill>
                            <a:latin typeface="+mj-lt"/>
                            <a:cs typeface="Times New Roman" panose="02020603050405020304"/>
                          </a:rPr>
                          <m:t>.</m:t>
                        </m:r>
                        <m:r>
                          <a:rPr lang="en-US" altLang="zh-CN" b="0" i="1">
                            <a:solidFill>
                              <a:srgbClr val="000000"/>
                            </a:solidFill>
                            <a:latin typeface="Cambria Math" panose="02040503050406030204"/>
                            <a:cs typeface="Times New Roman" panose="02020603050405020304"/>
                          </a:rPr>
                          <m:t>8</m:t>
                        </m:r>
                        <m:r>
                          <m:rPr>
                            <m:sty m:val="p"/>
                          </m:rPr>
                          <a:rPr lang="en-US" altLang="zh-CN" b="0" i="0">
                            <a:solidFill>
                              <a:srgbClr val="000000"/>
                            </a:solidFill>
                            <a:latin typeface="Cambria Math" panose="02040503050406030204"/>
                            <a:cs typeface="Times New Roman" panose="02020603050405020304"/>
                          </a:rPr>
                          <m:t>Ω</m:t>
                        </m:r>
                        <m:r>
                          <m:rPr>
                            <m:nor/>
                          </m:rPr>
                          <a:rPr lang="en-US" altLang="zh-CN">
                            <a:solidFill>
                              <a:srgbClr val="000000"/>
                            </a:solidFill>
                            <a:latin typeface="Cambria Math" panose="02040503050406030204" pitchFamily="18" charset="0"/>
                            <a:cs typeface="Times New Roman" panose="02020603050405020304"/>
                          </a:rPr>
                          <m:t>/</m:t>
                        </m:r>
                        <m:r>
                          <m:rPr>
                            <m:sty m:val="p"/>
                          </m:rPr>
                          <a:rPr lang="en-US" altLang="zh-CN" b="0" i="0">
                            <a:solidFill>
                              <a:srgbClr val="000000"/>
                            </a:solidFill>
                            <a:latin typeface="Cambria Math" panose="02040503050406030204"/>
                            <a:cs typeface="Times New Roman" panose="02020603050405020304"/>
                          </a:rPr>
                          <m:t>cm</m:t>
                        </m:r>
                      </m:den>
                    </m:f>
                  </m:oMath>
                </a14:m>
                <a:r>
                  <a:rPr lang="zh-CN" altLang="zh-CN">
                    <a:solidFill>
                      <a:srgbClr val="000000"/>
                    </a:solidFill>
                    <a:cs typeface="Times New Roman" panose="02020603050405020304"/>
                  </a:rPr>
                  <a:t>＝</a:t>
                </a:r>
                <a:r>
                  <a:rPr lang="en-US" altLang="zh-CN">
                    <a:solidFill>
                      <a:srgbClr val="000000"/>
                    </a:solidFill>
                    <a:cs typeface="Times New Roman" panose="02020603050405020304"/>
                  </a:rPr>
                  <a:t>16.25 cm</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476672"/>
                <a:ext cx="11485848" cy="3730701"/>
              </a:xfrm>
              <a:blipFill rotWithShape="1">
                <a:blip r:embed="rId2"/>
                <a:stretch>
                  <a:fillRect l="-2" t="-11" r="1" b="-259"/>
                </a:stretch>
              </a:blipFill>
            </p:spPr>
            <p:txBody>
              <a:bodyPr/>
              <a:lstStyle/>
              <a:p>
                <a:r>
                  <a:rPr lang="zh-CN" altLang="en-US">
                    <a:noFill/>
                  </a:rPr>
                  <a:t> </a:t>
                </a:r>
              </a:p>
            </p:txBody>
          </p:sp>
        </mc:Fallback>
      </mc:AlternateContent>
      <p:pic>
        <p:nvPicPr>
          <p:cNvPr id="3" name="图片 2"/>
          <p:cNvPicPr>
            <a:picLocks noChangeAspect="1"/>
          </p:cNvPicPr>
          <p:nvPr/>
        </p:nvPicPr>
        <p:blipFill rotWithShape="1">
          <a:blip r:embed="rId3"/>
          <a:srcRect l="49231"/>
          <a:stretch>
            <a:fillRect/>
          </a:stretch>
        </p:blipFill>
        <p:spPr>
          <a:xfrm>
            <a:off x="5088373" y="4178346"/>
            <a:ext cx="2138637" cy="1716054"/>
          </a:xfrm>
          <a:prstGeom prst="rect">
            <a:avLst/>
          </a:prstGeom>
        </p:spPr>
      </p:pic>
      <p:pic>
        <p:nvPicPr>
          <p:cNvPr id="4" name="图片 3"/>
          <p:cNvPicPr>
            <a:picLocks noChangeAspect="1"/>
          </p:cNvPicPr>
          <p:nvPr/>
        </p:nvPicPr>
        <p:blipFill>
          <a:blip r:embed="rId4"/>
          <a:stretch>
            <a:fillRect/>
          </a:stretch>
        </p:blipFill>
        <p:spPr>
          <a:xfrm>
            <a:off x="7516109" y="4023743"/>
            <a:ext cx="2657095" cy="1900755"/>
          </a:xfrm>
          <a:prstGeom prst="rect">
            <a:avLst/>
          </a:prstGeom>
        </p:spPr>
      </p:pic>
      <p:sp>
        <p:nvSpPr>
          <p:cNvPr id="5" name="矩形 4"/>
          <p:cNvSpPr/>
          <p:nvPr/>
        </p:nvSpPr>
        <p:spPr>
          <a:xfrm>
            <a:off x="2938467" y="5748860"/>
            <a:ext cx="492443"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5674771" y="5748860"/>
            <a:ext cx="492443"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8555091" y="5676852"/>
            <a:ext cx="492443"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8" name="矩形 7"/>
          <p:cNvSpPr/>
          <p:nvPr/>
        </p:nvSpPr>
        <p:spPr>
          <a:xfrm>
            <a:off x="5178172" y="6110937"/>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9" name="图片 8"/>
          <p:cNvPicPr>
            <a:picLocks noChangeAspect="1"/>
          </p:cNvPicPr>
          <p:nvPr/>
        </p:nvPicPr>
        <p:blipFill rotWithShape="1">
          <a:blip r:embed="rId3"/>
          <a:srcRect r="53846"/>
          <a:stretch>
            <a:fillRect/>
          </a:stretch>
        </p:blipFill>
        <p:spPr>
          <a:xfrm>
            <a:off x="2350790" y="4186730"/>
            <a:ext cx="1944216" cy="171605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6248"/>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特长生招生题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）电路图如图所示， 电流表内阻不计，求电流表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341444" y="5192780"/>
            <a:ext cx="1723549"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4655046" y="2132856"/>
            <a:ext cx="2664296" cy="3043287"/>
          </a:xfrm>
          <a:prstGeom prst="rect">
            <a:avLst/>
          </a:prstGeom>
        </p:spPr>
      </p:pic>
      <p:sp>
        <p:nvSpPr>
          <p:cNvPr id="3" name="矩形 2"/>
          <p:cNvSpPr/>
          <p:nvPr/>
        </p:nvSpPr>
        <p:spPr>
          <a:xfrm>
            <a:off x="478582" y="1863408"/>
            <a:ext cx="1159933"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0.302 A</a:t>
            </a:r>
            <a:endParaRPr lang="zh-CN" altLang="en-US" sz="2400"/>
          </a:p>
        </p:txBody>
      </p:sp>
      <p:sp>
        <p:nvSpPr>
          <p:cNvPr id="6" name="矩形 5"/>
          <p:cNvSpPr/>
          <p:nvPr/>
        </p:nvSpPr>
        <p:spPr>
          <a:xfrm>
            <a:off x="1861592" y="1853883"/>
            <a:ext cx="1469313"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0.001 A</a:t>
            </a:r>
            <a:r>
              <a:rPr lang="zh-CN" altLang="zh-CN" sz="2400">
                <a:latin typeface="Times New Roman" panose="02020603050405020304"/>
                <a:ea typeface="宋体" panose="02010600030101010101" pitchFamily="2" charset="-122"/>
                <a:cs typeface="Times New Roman" panose="02020603050405020304"/>
              </a:rPr>
              <a:t>　</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07787"/>
                <a:ext cx="11485848" cy="3023135"/>
              </a:xfrm>
            </p:spPr>
            <p:txBody>
              <a:bodyPr/>
              <a:lstStyle/>
              <a:p>
                <a:pPr algn="dist" hangingPunct="0">
                  <a:lnSpc>
                    <a:spcPct val="120000"/>
                  </a:lnSpc>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该电路是混联电路，两个阻值为</a:t>
                </a:r>
                <a:r>
                  <a:rPr lang="en-US" altLang="zh-CN">
                    <a:solidFill>
                      <a:srgbClr val="000000"/>
                    </a:solidFill>
                    <a:cs typeface="Times New Roman" panose="02020603050405020304"/>
                  </a:rPr>
                  <a:t>1 000 Ω</a:t>
                </a:r>
                <a:r>
                  <a:rPr lang="zh-CN" altLang="zh-CN">
                    <a:solidFill>
                      <a:srgbClr val="000000"/>
                    </a:solidFill>
                    <a:cs typeface="Times New Roman" panose="02020603050405020304"/>
                  </a:rPr>
                  <a:t>的电阻并联后的总电阻为 </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m:rPr>
                                <m:nor/>
                              </m:rPr>
                              <a:rPr lang="zh-CN" altLang="zh-CN" baseline="-25000">
                                <a:solidFill>
                                  <a:srgbClr val="000000"/>
                                </a:solidFill>
                                <a:latin typeface="Cambria Math" panose="02040503050406030204" pitchFamily="18" charset="0"/>
                                <a:cs typeface="Times New Roman" panose="02020603050405020304"/>
                              </a:rPr>
                              <m:t>并</m:t>
                            </m:r>
                          </m:sub>
                        </m:sSub>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r>
                          <a:rPr lang="en-US" altLang="zh-CN" b="0" i="1">
                            <a:solidFill>
                              <a:srgbClr val="000000"/>
                            </a:solidFill>
                            <a:latin typeface="Cambria Math" panose="02040503050406030204"/>
                            <a:cs typeface="Times New Roman" panose="02020603050405020304"/>
                          </a:rPr>
                          <m:t>𝑅</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r>
                          <a:rPr lang="en-US" altLang="zh-CN" b="0" i="1">
                            <a:solidFill>
                              <a:srgbClr val="000000"/>
                            </a:solidFill>
                            <a:latin typeface="Cambria Math" panose="02040503050406030204"/>
                            <a:cs typeface="Times New Roman" panose="02020603050405020304"/>
                          </a:rPr>
                          <m:t>𝑅</m:t>
                        </m:r>
                      </m:den>
                    </m:f>
                  </m:oMath>
                </a14:m>
                <a:r>
                  <a:rPr lang="zh-CN" altLang="zh-CN">
                    <a:solidFill>
                      <a:srgbClr val="000000"/>
                    </a:solidFill>
                    <a:cs typeface="Times New Roman" panose="02020603050405020304"/>
                  </a:rPr>
                  <a:t>＝</a:t>
                </a:r>
                <a:endParaRPr lang="en-US" altLang="zh-CN">
                  <a:solidFill>
                    <a:srgbClr val="000000"/>
                  </a:solidFill>
                  <a:cs typeface="Times New Roman" panose="02020603050405020304"/>
                </a:endParaRPr>
              </a:p>
              <a:p>
                <a:pPr algn="dist" hangingPunct="0">
                  <a:lnSpc>
                    <a:spcPct val="120000"/>
                  </a:lnSpc>
                  <a:spcAft>
                    <a:spcPts val="0"/>
                  </a:spcAft>
                </a:pP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r>
                          <a:rPr lang="en-US" altLang="zh-CN" b="0" i="1">
                            <a:solidFill>
                              <a:srgbClr val="000000"/>
                            </a:solidFill>
                            <a:latin typeface="Cambria Math" panose="02040503050406030204"/>
                            <a:cs typeface="Times New Roman" panose="02020603050405020304"/>
                          </a:rPr>
                          <m:t>1</m:t>
                        </m:r>
                        <m:r>
                          <m:rPr>
                            <m:nor/>
                          </m:rPr>
                          <a:rPr lang="en-US" altLang="zh-CN">
                            <a:solidFill>
                              <a:srgbClr val="000000"/>
                            </a:solidFill>
                            <a:latin typeface="Cambria Math" panose="02040503050406030204"/>
                            <a:cs typeface="Times New Roman" panose="02020603050405020304"/>
                          </a:rPr>
                          <m:t> </m:t>
                        </m:r>
                        <m:r>
                          <a:rPr lang="en-US" altLang="zh-CN" b="0" i="1">
                            <a:solidFill>
                              <a:srgbClr val="000000"/>
                            </a:solidFill>
                            <a:latin typeface="Cambria Math" panose="02040503050406030204"/>
                            <a:cs typeface="Times New Roman" panose="02020603050405020304"/>
                          </a:rPr>
                          <m:t>000</m:t>
                        </m:r>
                        <m:r>
                          <m:rPr>
                            <m:sty m:val="p"/>
                          </m:rPr>
                          <a:rPr lang="en-US" altLang="zh-CN" b="0" i="0">
                            <a:solidFill>
                              <a:srgbClr val="000000"/>
                            </a:solidFill>
                            <a:latin typeface="Cambria Math" panose="02040503050406030204"/>
                            <a:cs typeface="Times New Roman" panose="02020603050405020304"/>
                          </a:rPr>
                          <m:t>Ω</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1</m:t>
                        </m:r>
                      </m:num>
                      <m:den>
                        <m:r>
                          <a:rPr lang="en-US" altLang="zh-CN" b="0" i="1">
                            <a:solidFill>
                              <a:srgbClr val="000000"/>
                            </a:solidFill>
                            <a:latin typeface="Cambria Math" panose="02040503050406030204"/>
                            <a:cs typeface="Times New Roman" panose="02020603050405020304"/>
                          </a:rPr>
                          <m:t>1</m:t>
                        </m:r>
                        <m:r>
                          <m:rPr>
                            <m:nor/>
                          </m:rPr>
                          <a:rPr lang="en-US" altLang="zh-CN">
                            <a:solidFill>
                              <a:srgbClr val="000000"/>
                            </a:solidFill>
                            <a:latin typeface="Cambria Math" panose="02040503050406030204"/>
                            <a:cs typeface="Times New Roman" panose="02020603050405020304"/>
                          </a:rPr>
                          <m:t> </m:t>
                        </m:r>
                        <m:r>
                          <a:rPr lang="en-US" altLang="zh-CN" b="0" i="1">
                            <a:solidFill>
                              <a:srgbClr val="000000"/>
                            </a:solidFill>
                            <a:latin typeface="Cambria Math" panose="02040503050406030204"/>
                            <a:cs typeface="Times New Roman" panose="02020603050405020304"/>
                          </a:rPr>
                          <m:t>000</m:t>
                        </m:r>
                        <m:r>
                          <m:rPr>
                            <m:sty m:val="p"/>
                          </m:rPr>
                          <a:rPr lang="en-US" altLang="zh-CN" b="0" i="0">
                            <a:solidFill>
                              <a:srgbClr val="000000"/>
                            </a:solidFill>
                            <a:latin typeface="Cambria Math" panose="02040503050406030204"/>
                            <a:cs typeface="Times New Roman" panose="02020603050405020304"/>
                          </a:rPr>
                          <m:t>Ω</m:t>
                        </m:r>
                      </m:den>
                    </m:f>
                  </m:oMath>
                </a14:m>
                <a:r>
                  <a:rPr lang="zh-CN" altLang="zh-CN">
                    <a:solidFill>
                      <a:srgbClr val="000000"/>
                    </a:solidFill>
                    <a:cs typeface="Times New Roman" panose="02020603050405020304"/>
                  </a:rPr>
                  <a:t>，解得</a:t>
                </a:r>
                <a:r>
                  <a:rPr lang="en-US" altLang="zh-CN" i="1">
                    <a:solidFill>
                      <a:srgbClr val="000000"/>
                    </a:solidFill>
                    <a:cs typeface="Times New Roman" panose="02020603050405020304"/>
                  </a:rPr>
                  <a:t>R</a:t>
                </a:r>
                <a:r>
                  <a:rPr lang="zh-CN" altLang="zh-CN" baseline="-25000">
                    <a:solidFill>
                      <a:srgbClr val="000000"/>
                    </a:solidFill>
                    <a:cs typeface="Times New Roman" panose="02020603050405020304"/>
                  </a:rPr>
                  <a:t>并</a:t>
                </a:r>
                <a:r>
                  <a:rPr lang="zh-CN" altLang="zh-CN">
                    <a:solidFill>
                      <a:srgbClr val="000000"/>
                    </a:solidFill>
                    <a:cs typeface="Times New Roman" panose="02020603050405020304"/>
                  </a:rPr>
                  <a:t>＝</a:t>
                </a:r>
                <a:r>
                  <a:rPr lang="en-US" altLang="zh-CN">
                    <a:solidFill>
                      <a:srgbClr val="000000"/>
                    </a:solidFill>
                    <a:cs typeface="Times New Roman" panose="02020603050405020304"/>
                  </a:rPr>
                  <a:t>500 Ω</a:t>
                </a:r>
                <a:r>
                  <a:rPr lang="zh-CN" altLang="zh-CN">
                    <a:solidFill>
                      <a:srgbClr val="000000"/>
                    </a:solidFill>
                    <a:cs typeface="Times New Roman" panose="02020603050405020304"/>
                  </a:rPr>
                  <a:t>，将这个</a:t>
                </a:r>
                <a:r>
                  <a:rPr lang="en-US" altLang="zh-CN">
                    <a:solidFill>
                      <a:srgbClr val="000000"/>
                    </a:solidFill>
                    <a:cs typeface="Times New Roman" panose="02020603050405020304"/>
                  </a:rPr>
                  <a:t>500 Ω</a:t>
                </a:r>
                <a:r>
                  <a:rPr lang="zh-CN" altLang="zh-CN">
                    <a:solidFill>
                      <a:srgbClr val="000000"/>
                    </a:solidFill>
                    <a:cs typeface="Times New Roman" panose="02020603050405020304"/>
                  </a:rPr>
                  <a:t>的电阻等效视为一个电阻，这个等效电</a:t>
                </a:r>
                <a:endParaRPr lang="en-US" altLang="zh-CN">
                  <a:solidFill>
                    <a:srgbClr val="000000"/>
                  </a:solidFill>
                  <a:cs typeface="Times New Roman" panose="02020603050405020304"/>
                </a:endParaRPr>
              </a:p>
              <a:p>
                <a:pPr algn="dist" hangingPunct="0">
                  <a:spcAft>
                    <a:spcPts val="0"/>
                  </a:spcAft>
                </a:pPr>
                <a:r>
                  <a:rPr lang="zh-CN" altLang="zh-CN">
                    <a:solidFill>
                      <a:srgbClr val="000000"/>
                    </a:solidFill>
                    <a:cs typeface="Times New Roman" panose="02020603050405020304"/>
                  </a:rPr>
                  <a:t>阻与另一个</a:t>
                </a:r>
                <a:r>
                  <a:rPr lang="en-US" altLang="zh-CN">
                    <a:solidFill>
                      <a:srgbClr val="000000"/>
                    </a:solidFill>
                    <a:cs typeface="Times New Roman" panose="02020603050405020304"/>
                  </a:rPr>
                  <a:t>1 000 Ω</a:t>
                </a:r>
                <a:r>
                  <a:rPr lang="zh-CN" altLang="zh-CN">
                    <a:solidFill>
                      <a:srgbClr val="000000"/>
                    </a:solidFill>
                    <a:cs typeface="Times New Roman" panose="02020603050405020304"/>
                  </a:rPr>
                  <a:t>的电阻串联的总电阻为</a:t>
                </a:r>
                <a:r>
                  <a:rPr lang="en-US" altLang="zh-CN" i="1">
                    <a:solidFill>
                      <a:srgbClr val="000000"/>
                    </a:solidFill>
                    <a:cs typeface="Times New Roman" panose="02020603050405020304"/>
                  </a:rPr>
                  <a:t>R</a:t>
                </a:r>
                <a:r>
                  <a:rPr lang="zh-CN" altLang="zh-CN" baseline="-25000">
                    <a:solidFill>
                      <a:srgbClr val="000000"/>
                    </a:solidFill>
                    <a:cs typeface="Times New Roman" panose="02020603050405020304"/>
                  </a:rPr>
                  <a:t>串</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zh-CN" altLang="zh-CN" baseline="-25000">
                    <a:solidFill>
                      <a:srgbClr val="000000"/>
                    </a:solidFill>
                    <a:cs typeface="Times New Roman" panose="02020603050405020304"/>
                  </a:rPr>
                  <a:t>并</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r>
                  <a:rPr lang="en-US" altLang="zh-CN">
                    <a:solidFill>
                      <a:srgbClr val="000000"/>
                    </a:solidFill>
                    <a:cs typeface="Times New Roman" panose="02020603050405020304"/>
                  </a:rPr>
                  <a:t>1 000 Ω</a:t>
                </a:r>
                <a:r>
                  <a:rPr lang="zh-CN" altLang="zh-CN">
                    <a:solidFill>
                      <a:srgbClr val="000000"/>
                    </a:solidFill>
                    <a:cs typeface="Times New Roman" panose="02020603050405020304"/>
                  </a:rPr>
                  <a:t>＋</a:t>
                </a:r>
                <a:r>
                  <a:rPr lang="en-US" altLang="zh-CN">
                    <a:solidFill>
                      <a:srgbClr val="000000"/>
                    </a:solidFill>
                    <a:cs typeface="Times New Roman" panose="02020603050405020304"/>
                  </a:rPr>
                  <a:t>500 Ω</a:t>
                </a:r>
                <a:r>
                  <a:rPr lang="zh-CN" altLang="zh-CN">
                    <a:solidFill>
                      <a:srgbClr val="000000"/>
                    </a:solidFill>
                    <a:cs typeface="Times New Roman" panose="02020603050405020304"/>
                  </a:rPr>
                  <a:t>＝</a:t>
                </a:r>
                <a:r>
                  <a:rPr lang="en-US" altLang="zh-CN">
                    <a:solidFill>
                      <a:srgbClr val="000000"/>
                    </a:solidFill>
                    <a:cs typeface="Times New Roman" panose="02020603050405020304"/>
                  </a:rPr>
                  <a:t>1 500 Ω</a:t>
                </a:r>
                <a:r>
                  <a:rPr lang="zh-CN" altLang="zh-CN">
                    <a:solidFill>
                      <a:srgbClr val="000000"/>
                    </a:solidFill>
                    <a:cs typeface="Times New Roman" panose="02020603050405020304"/>
                  </a:rPr>
                  <a:t>，</a:t>
                </a:r>
                <a:endParaRPr lang="en-US" altLang="zh-CN">
                  <a:solidFill>
                    <a:srgbClr val="000000"/>
                  </a:solidFill>
                  <a:cs typeface="Times New Roman" panose="02020603050405020304"/>
                </a:endParaRPr>
              </a:p>
              <a:p>
                <a:pPr algn="dist" hangingPunct="0">
                  <a:spcAft>
                    <a:spcPts val="0"/>
                  </a:spcAft>
                </a:pPr>
                <a:r>
                  <a:rPr lang="zh-CN" altLang="zh-CN">
                    <a:solidFill>
                      <a:srgbClr val="000000"/>
                    </a:solidFill>
                    <a:cs typeface="Times New Roman" panose="02020603050405020304"/>
                  </a:rPr>
                  <a:t>此时该电路可以看成是一个</a:t>
                </a:r>
                <a:r>
                  <a:rPr lang="en-US" altLang="zh-CN">
                    <a:solidFill>
                      <a:srgbClr val="000000"/>
                    </a:solidFill>
                    <a:cs typeface="Times New Roman" panose="02020603050405020304"/>
                  </a:rPr>
                  <a:t>1 500 Ω</a:t>
                </a:r>
                <a:r>
                  <a:rPr lang="zh-CN" altLang="zh-CN">
                    <a:solidFill>
                      <a:srgbClr val="000000"/>
                    </a:solidFill>
                    <a:cs typeface="Times New Roman" panose="02020603050405020304"/>
                  </a:rPr>
                  <a:t>的电阻与一个</a:t>
                </a:r>
                <a:r>
                  <a:rPr lang="en-US" altLang="zh-CN">
                    <a:solidFill>
                      <a:srgbClr val="000000"/>
                    </a:solidFill>
                    <a:cs typeface="Times New Roman" panose="02020603050405020304"/>
                  </a:rPr>
                  <a:t>10 Ω</a:t>
                </a:r>
                <a:r>
                  <a:rPr lang="zh-CN" altLang="zh-CN">
                    <a:solidFill>
                      <a:srgbClr val="000000"/>
                    </a:solidFill>
                    <a:cs typeface="Times New Roman" panose="02020603050405020304"/>
                  </a:rPr>
                  <a:t>的电阻并联，电流表</a:t>
                </a:r>
                <a:r>
                  <a:rPr lang="en-US" altLang="zh-CN">
                    <a:solidFill>
                      <a:srgbClr val="000000"/>
                    </a:solidFill>
                    <a:cs typeface="Times New Roman" panose="02020603050405020304"/>
                  </a:rPr>
                  <a:t>A</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测量干</a:t>
                </a:r>
                <a:endParaRPr lang="en-US" altLang="zh-CN">
                  <a:solidFill>
                    <a:srgbClr val="000000"/>
                  </a:solidFill>
                  <a:cs typeface="Times New Roman" panose="02020603050405020304"/>
                </a:endParaRPr>
              </a:p>
              <a:p>
                <a:pPr algn="l" hangingPunct="0">
                  <a:lnSpc>
                    <a:spcPct val="120000"/>
                  </a:lnSpc>
                  <a:spcAft>
                    <a:spcPts val="0"/>
                  </a:spcAft>
                </a:pPr>
                <a:r>
                  <a:rPr lang="zh-CN" altLang="zh-CN">
                    <a:solidFill>
                      <a:srgbClr val="000000"/>
                    </a:solidFill>
                    <a:cs typeface="Times New Roman" panose="02020603050405020304"/>
                  </a:rPr>
                  <a:t>路电流，</a:t>
                </a:r>
                <a:endParaRPr lang="zh-CN" altLang="zh-CN" sz="900">
                  <a:solidFill>
                    <a:srgbClr val="000000"/>
                  </a:solidFill>
                  <a:cs typeface="Times New Roman" panose="02020603050405020304"/>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07787"/>
                <a:ext cx="11485848" cy="3023135"/>
              </a:xfrm>
              <a:blipFill rotWithShape="1">
                <a:blip r:embed="rId2"/>
                <a:stretch>
                  <a:fillRect l="-2" t="-13" r="1" b="10"/>
                </a:stretch>
              </a:blipFill>
            </p:spPr>
            <p:txBody>
              <a:bodyPr/>
              <a:lstStyle/>
              <a:p>
                <a:r>
                  <a:rPr lang="zh-CN" altLang="en-US">
                    <a:noFill/>
                  </a:rPr>
                  <a:t> </a:t>
                </a:r>
              </a:p>
            </p:txBody>
          </p:sp>
        </mc:Fallback>
      </mc:AlternateContent>
      <p:sp>
        <p:nvSpPr>
          <p:cNvPr id="5" name="矩形 4"/>
          <p:cNvSpPr/>
          <p:nvPr/>
        </p:nvSpPr>
        <p:spPr>
          <a:xfrm>
            <a:off x="5235753" y="5949280"/>
            <a:ext cx="1723549"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5015086" y="3708017"/>
            <a:ext cx="2088232" cy="238527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126654" y="2558076"/>
            <a:ext cx="9118728" cy="1105998"/>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能利用欧姆定律判定串、并联电路中电流、电压变化情况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能解释欧姆定律在实际生活中的应用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提优目标BT.eps"/>
          <p:cNvPicPr/>
          <p:nvPr/>
        </p:nvPicPr>
        <p:blipFill>
          <a:blip r:embed="rId2"/>
          <a:stretch>
            <a:fillRect/>
          </a:stretch>
        </p:blipFill>
        <p:spPr>
          <a:xfrm>
            <a:off x="406574" y="2492896"/>
            <a:ext cx="648072" cy="135506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07787"/>
                <a:ext cx="11485848" cy="3113929"/>
              </a:xfrm>
            </p:spPr>
            <p:txBody>
              <a:bodyPr/>
              <a:lstStyle/>
              <a:p>
                <a:pPr algn="dist" hangingPunct="0">
                  <a:lnSpc>
                    <a:spcPct val="120000"/>
                  </a:lnSpc>
                  <a:spcAft>
                    <a:spcPts val="0"/>
                  </a:spcAft>
                </a:pPr>
                <a:r>
                  <a:rPr lang="zh-CN" altLang="zh-CN">
                    <a:solidFill>
                      <a:srgbClr val="000000"/>
                    </a:solidFill>
                    <a:cs typeface="Times New Roman" panose="02020603050405020304"/>
                  </a:rPr>
                  <a:t>通过</a:t>
                </a:r>
                <a:r>
                  <a:rPr lang="en-US" altLang="zh-CN" i="1">
                    <a:solidFill>
                      <a:srgbClr val="000000"/>
                    </a:solidFill>
                    <a:cs typeface="Times New Roman" panose="02020603050405020304"/>
                  </a:rPr>
                  <a:t>R</a:t>
                </a:r>
                <a:r>
                  <a:rPr lang="zh-CN" altLang="zh-CN" baseline="-25000">
                    <a:solidFill>
                      <a:srgbClr val="000000"/>
                    </a:solidFill>
                    <a:cs typeface="Times New Roman" panose="02020603050405020304"/>
                  </a:rPr>
                  <a:t>串</a:t>
                </a:r>
                <a:r>
                  <a:rPr lang="zh-CN" altLang="zh-CN">
                    <a:solidFill>
                      <a:srgbClr val="000000"/>
                    </a:solidFill>
                    <a:cs typeface="Times New Roman" panose="02020603050405020304"/>
                  </a:rPr>
                  <a:t>的电流为</a:t>
                </a:r>
                <a:r>
                  <a:rPr lang="en-US" altLang="zh-CN" i="1">
                    <a:solidFill>
                      <a:srgbClr val="000000"/>
                    </a:solidFill>
                    <a:cs typeface="Times New Roman" panose="02020603050405020304"/>
                  </a:rPr>
                  <a:t>I</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𝑈</m:t>
                        </m:r>
                      </m:num>
                      <m:den>
                        <m:r>
                          <m:rPr>
                            <m:nor/>
                          </m:rPr>
                          <a:rPr lang="en-US" altLang="zh-CN" i="1">
                            <a:solidFill>
                              <a:srgbClr val="000000"/>
                            </a:solidFill>
                            <a:latin typeface="Cambria Math" panose="02040503050406030204" pitchFamily="18" charset="0"/>
                            <a:cs typeface="Times New Roman" panose="02020603050405020304"/>
                          </a:rPr>
                          <m:t>R</m:t>
                        </m:r>
                        <m:r>
                          <m:rPr>
                            <m:nor/>
                          </m:rPr>
                          <a:rPr lang="zh-CN" altLang="zh-CN" baseline="-25000">
                            <a:solidFill>
                              <a:srgbClr val="000000"/>
                            </a:solidFill>
                            <a:latin typeface="Cambria Math" panose="02040503050406030204" pitchFamily="18" charset="0"/>
                            <a:cs typeface="Times New Roman" panose="02020603050405020304"/>
                          </a:rPr>
                          <m:t>串</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3</m:t>
                        </m:r>
                        <m:r>
                          <m:rPr>
                            <m:sty m:val="p"/>
                          </m:rPr>
                          <a:rPr lang="en-US" altLang="zh-CN" b="0" i="0">
                            <a:solidFill>
                              <a:srgbClr val="000000"/>
                            </a:solidFill>
                            <a:latin typeface="Cambria Math" panose="02040503050406030204"/>
                            <a:cs typeface="Times New Roman" panose="02020603050405020304"/>
                          </a:rPr>
                          <m:t>V</m:t>
                        </m:r>
                      </m:num>
                      <m:den>
                        <m:r>
                          <a:rPr lang="en-US" altLang="zh-CN" b="0" i="1">
                            <a:solidFill>
                              <a:srgbClr val="000000"/>
                            </a:solidFill>
                            <a:latin typeface="Cambria Math" panose="02040503050406030204"/>
                            <a:cs typeface="Times New Roman" panose="02020603050405020304"/>
                          </a:rPr>
                          <m:t>1</m:t>
                        </m:r>
                        <m:r>
                          <m:rPr>
                            <m:nor/>
                          </m:rPr>
                          <a:rPr lang="en-US" altLang="zh-CN">
                            <a:solidFill>
                              <a:srgbClr val="000000"/>
                            </a:solidFill>
                            <a:latin typeface="Cambria Math" panose="02040503050406030204"/>
                            <a:cs typeface="Times New Roman" panose="02020603050405020304"/>
                          </a:rPr>
                          <m:t> </m:t>
                        </m:r>
                        <m:r>
                          <a:rPr lang="en-US" altLang="zh-CN" b="0" i="1">
                            <a:solidFill>
                              <a:srgbClr val="000000"/>
                            </a:solidFill>
                            <a:latin typeface="Cambria Math" panose="02040503050406030204"/>
                            <a:cs typeface="Times New Roman" panose="02020603050405020304"/>
                          </a:rPr>
                          <m:t>500</m:t>
                        </m:r>
                        <m:r>
                          <m:rPr>
                            <m:sty m:val="p"/>
                          </m:rPr>
                          <a:rPr lang="en-US" altLang="zh-CN" b="0" i="0">
                            <a:solidFill>
                              <a:srgbClr val="000000"/>
                            </a:solidFill>
                            <a:latin typeface="Cambria Math" panose="02040503050406030204"/>
                            <a:cs typeface="Times New Roman" panose="02020603050405020304"/>
                          </a:rPr>
                          <m:t>Ω</m:t>
                        </m:r>
                      </m:den>
                    </m:f>
                  </m:oMath>
                </a14:m>
                <a:r>
                  <a:rPr lang="zh-CN" altLang="zh-CN">
                    <a:solidFill>
                      <a:srgbClr val="000000"/>
                    </a:solidFill>
                    <a:cs typeface="Times New Roman" panose="02020603050405020304"/>
                  </a:rPr>
                  <a:t>＝</a:t>
                </a:r>
                <a:r>
                  <a:rPr lang="en-US" altLang="zh-CN">
                    <a:solidFill>
                      <a:srgbClr val="000000"/>
                    </a:solidFill>
                    <a:cs typeface="Times New Roman" panose="02020603050405020304"/>
                  </a:rPr>
                  <a:t>0.002 A</a:t>
                </a:r>
                <a:r>
                  <a:rPr lang="zh-CN" altLang="zh-CN">
                    <a:solidFill>
                      <a:srgbClr val="000000"/>
                    </a:solidFill>
                    <a:cs typeface="Times New Roman" panose="02020603050405020304"/>
                  </a:rPr>
                  <a:t>，通过</a:t>
                </a:r>
                <a:r>
                  <a:rPr lang="en-US" altLang="zh-CN">
                    <a:solidFill>
                      <a:srgbClr val="000000"/>
                    </a:solidFill>
                    <a:cs typeface="Times New Roman" panose="02020603050405020304"/>
                  </a:rPr>
                  <a:t>10 Ω</a:t>
                </a:r>
                <a:r>
                  <a:rPr lang="zh-CN" altLang="zh-CN">
                    <a:solidFill>
                      <a:srgbClr val="000000"/>
                    </a:solidFill>
                    <a:cs typeface="Times New Roman" panose="02020603050405020304"/>
                  </a:rPr>
                  <a:t>电阻的电流为</a:t>
                </a:r>
                <a:r>
                  <a:rPr lang="en-US" altLang="zh-CN" i="1">
                    <a:solidFill>
                      <a:srgbClr val="000000"/>
                    </a:solidFill>
                    <a:cs typeface="Times New Roman" panose="02020603050405020304"/>
                  </a:rPr>
                  <a:t>I</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𝑈</m:t>
                        </m:r>
                      </m:num>
                      <m:den>
                        <m:r>
                          <a:rPr lang="en-US" altLang="zh-CN" b="0" i="1">
                            <a:solidFill>
                              <a:srgbClr val="000000"/>
                            </a:solidFill>
                            <a:latin typeface="Cambria Math" panose="02040503050406030204"/>
                            <a:cs typeface="Times New Roman" panose="02020603050405020304"/>
                          </a:rPr>
                          <m:t>𝑅</m:t>
                        </m:r>
                        <m:r>
                          <m:rPr>
                            <m:nor/>
                          </m:rPr>
                          <a:rPr lang="en-US" altLang="zh-CN" i="1">
                            <a:solidFill>
                              <a:srgbClr val="000000"/>
                            </a:solidFill>
                            <a:latin typeface="Cambria Math" panose="02040503050406030204"/>
                            <a:cs typeface="Times New Roman" panose="02020603050405020304"/>
                          </a:rPr>
                          <m:t>′</m:t>
                        </m:r>
                      </m:den>
                    </m:f>
                  </m:oMath>
                </a14:m>
                <a:r>
                  <a:rPr lang="zh-CN" altLang="zh-CN">
                    <a:solidFill>
                      <a:srgbClr val="000000"/>
                    </a:solidFill>
                    <a:cs typeface="Times New Roman" panose="02020603050405020304"/>
                  </a:rPr>
                  <a:t>＝</a:t>
                </a:r>
                <a:endParaRPr lang="en-US" altLang="zh-CN">
                  <a:solidFill>
                    <a:srgbClr val="000000"/>
                  </a:solidFill>
                  <a:cs typeface="Times New Roman" panose="02020603050405020304"/>
                </a:endParaRPr>
              </a:p>
              <a:p>
                <a:pPr algn="dist" hangingPunct="0">
                  <a:lnSpc>
                    <a:spcPct val="120000"/>
                  </a:lnSpc>
                  <a:spcAft>
                    <a:spcPts val="0"/>
                  </a:spcAft>
                </a:pP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3</m:t>
                        </m:r>
                        <m:r>
                          <m:rPr>
                            <m:sty m:val="p"/>
                          </m:rPr>
                          <a:rPr lang="en-US" altLang="zh-CN" b="0" i="0">
                            <a:solidFill>
                              <a:srgbClr val="000000"/>
                            </a:solidFill>
                            <a:latin typeface="Cambria Math" panose="02040503050406030204"/>
                            <a:cs typeface="Times New Roman" panose="02020603050405020304"/>
                          </a:rPr>
                          <m:t>V</m:t>
                        </m:r>
                      </m:num>
                      <m:den>
                        <m:r>
                          <a:rPr lang="en-US" altLang="zh-CN" b="0" i="1">
                            <a:solidFill>
                              <a:srgbClr val="000000"/>
                            </a:solidFill>
                            <a:latin typeface="Cambria Math" panose="02040503050406030204"/>
                            <a:cs typeface="Times New Roman" panose="02020603050405020304"/>
                          </a:rPr>
                          <m:t>10</m:t>
                        </m:r>
                        <m:r>
                          <m:rPr>
                            <m:sty m:val="p"/>
                          </m:rPr>
                          <a:rPr lang="en-US" altLang="zh-CN" b="0" i="0">
                            <a:solidFill>
                              <a:srgbClr val="000000"/>
                            </a:solidFill>
                            <a:latin typeface="Cambria Math" panose="02040503050406030204"/>
                            <a:cs typeface="Times New Roman" panose="02020603050405020304"/>
                          </a:rPr>
                          <m:t>Ω</m:t>
                        </m:r>
                      </m:den>
                    </m:f>
                  </m:oMath>
                </a14:m>
                <a:r>
                  <a:rPr lang="zh-CN" altLang="zh-CN">
                    <a:solidFill>
                      <a:srgbClr val="000000"/>
                    </a:solidFill>
                    <a:cs typeface="Times New Roman" panose="02020603050405020304"/>
                  </a:rPr>
                  <a:t>＝</a:t>
                </a:r>
                <a:r>
                  <a:rPr lang="en-US" altLang="zh-CN">
                    <a:solidFill>
                      <a:srgbClr val="000000"/>
                    </a:solidFill>
                    <a:cs typeface="Times New Roman" panose="02020603050405020304"/>
                  </a:rPr>
                  <a:t>0.3 A</a:t>
                </a:r>
                <a:r>
                  <a:rPr lang="zh-CN" altLang="zh-CN">
                    <a:solidFill>
                      <a:srgbClr val="000000"/>
                    </a:solidFill>
                    <a:cs typeface="Times New Roman" panose="02020603050405020304"/>
                  </a:rPr>
                  <a:t>，则干路电流为</a:t>
                </a:r>
                <a:r>
                  <a:rPr lang="en-US" altLang="zh-CN" i="1">
                    <a:solidFill>
                      <a:srgbClr val="000000"/>
                    </a:solidFill>
                    <a:cs typeface="Times New Roman" panose="02020603050405020304"/>
                  </a:rPr>
                  <a:t>I</a:t>
                </a:r>
                <a:r>
                  <a:rPr lang="zh-CN" altLang="zh-CN">
                    <a:solidFill>
                      <a:srgbClr val="000000"/>
                    </a:solidFill>
                    <a:cs typeface="Times New Roman" panose="02020603050405020304"/>
                  </a:rPr>
                  <a:t>＝</a:t>
                </a:r>
                <a:r>
                  <a:rPr lang="en-US" altLang="zh-CN" i="1">
                    <a:solidFill>
                      <a:srgbClr val="000000"/>
                    </a:solidFill>
                    <a:cs typeface="Times New Roman" panose="02020603050405020304"/>
                  </a:rPr>
                  <a:t>I</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a:t>
                </a:r>
                <a:r>
                  <a:rPr lang="en-US" altLang="zh-CN" i="1">
                    <a:solidFill>
                      <a:srgbClr val="000000"/>
                    </a:solidFill>
                    <a:cs typeface="Times New Roman" panose="02020603050405020304"/>
                  </a:rPr>
                  <a:t>I</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a:t>
                </a:r>
                <a:r>
                  <a:rPr lang="en-US" altLang="zh-CN">
                    <a:solidFill>
                      <a:srgbClr val="000000"/>
                    </a:solidFill>
                    <a:cs typeface="Times New Roman" panose="02020603050405020304"/>
                  </a:rPr>
                  <a:t>0.002 A</a:t>
                </a:r>
                <a:r>
                  <a:rPr lang="zh-CN" altLang="zh-CN">
                    <a:solidFill>
                      <a:srgbClr val="000000"/>
                    </a:solidFill>
                    <a:cs typeface="Times New Roman" panose="02020603050405020304"/>
                  </a:rPr>
                  <a:t>＋</a:t>
                </a:r>
                <a:r>
                  <a:rPr lang="en-US" altLang="zh-CN">
                    <a:solidFill>
                      <a:srgbClr val="000000"/>
                    </a:solidFill>
                    <a:cs typeface="Times New Roman" panose="02020603050405020304"/>
                  </a:rPr>
                  <a:t>0.3 A</a:t>
                </a:r>
                <a:r>
                  <a:rPr lang="zh-CN" altLang="zh-CN">
                    <a:solidFill>
                      <a:srgbClr val="000000"/>
                    </a:solidFill>
                    <a:cs typeface="Times New Roman" panose="02020603050405020304"/>
                  </a:rPr>
                  <a:t>＝</a:t>
                </a:r>
                <a:r>
                  <a:rPr lang="en-US" altLang="zh-CN">
                    <a:solidFill>
                      <a:srgbClr val="000000"/>
                    </a:solidFill>
                    <a:cs typeface="Times New Roman" panose="02020603050405020304"/>
                  </a:rPr>
                  <a:t>0.302 A</a:t>
                </a:r>
                <a:r>
                  <a:rPr lang="zh-CN" altLang="zh-CN">
                    <a:solidFill>
                      <a:srgbClr val="000000"/>
                    </a:solidFill>
                    <a:cs typeface="Times New Roman" panose="02020603050405020304"/>
                  </a:rPr>
                  <a:t>，</a:t>
                </a:r>
                <a:r>
                  <a:rPr lang="en-US" altLang="zh-CN">
                    <a:solidFill>
                      <a:srgbClr val="000000"/>
                    </a:solidFill>
                    <a:cs typeface="Times New Roman" panose="02020603050405020304"/>
                  </a:rPr>
                  <a:t>A</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的示数为</a:t>
                </a:r>
                <a:r>
                  <a:rPr lang="en-US" altLang="zh-CN">
                    <a:solidFill>
                      <a:srgbClr val="000000"/>
                    </a:solidFill>
                    <a:cs typeface="Times New Roman" panose="02020603050405020304"/>
                  </a:rPr>
                  <a:t>0.302 A</a:t>
                </a:r>
                <a:r>
                  <a:rPr lang="zh-CN" altLang="zh-CN">
                    <a:solidFill>
                      <a:srgbClr val="000000"/>
                    </a:solidFill>
                    <a:cs typeface="Times New Roman" panose="02020603050405020304"/>
                  </a:rPr>
                  <a:t>；</a:t>
                </a:r>
                <a:endParaRPr lang="en-US" altLang="zh-CN">
                  <a:solidFill>
                    <a:srgbClr val="000000"/>
                  </a:solidFill>
                  <a:cs typeface="Times New Roman" panose="02020603050405020304"/>
                </a:endParaRPr>
              </a:p>
              <a:p>
                <a:pPr algn="dist" hangingPunct="0">
                  <a:spcAft>
                    <a:spcPts val="0"/>
                  </a:spcAft>
                </a:pPr>
                <a:r>
                  <a:rPr lang="zh-CN" altLang="zh-CN">
                    <a:solidFill>
                      <a:srgbClr val="000000"/>
                    </a:solidFill>
                    <a:cs typeface="Times New Roman" panose="02020603050405020304"/>
                  </a:rPr>
                  <a:t>电流表</a:t>
                </a:r>
                <a:r>
                  <a:rPr lang="en-US" altLang="zh-CN">
                    <a:solidFill>
                      <a:srgbClr val="000000"/>
                    </a:solidFill>
                    <a:cs typeface="Times New Roman" panose="02020603050405020304"/>
                  </a:rPr>
                  <a:t>A</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测量通过右上方</a:t>
                </a:r>
                <a:r>
                  <a:rPr lang="en-US" altLang="zh-CN">
                    <a:solidFill>
                      <a:srgbClr val="000000"/>
                    </a:solidFill>
                    <a:cs typeface="Times New Roman" panose="02020603050405020304"/>
                  </a:rPr>
                  <a:t>1 000 Ω</a:t>
                </a:r>
                <a:r>
                  <a:rPr lang="zh-CN" altLang="zh-CN">
                    <a:solidFill>
                      <a:srgbClr val="000000"/>
                    </a:solidFill>
                    <a:cs typeface="Times New Roman" panose="02020603050405020304"/>
                  </a:rPr>
                  <a:t>电阻的电流，通过</a:t>
                </a:r>
                <a:r>
                  <a:rPr lang="en-US" altLang="zh-CN" i="1">
                    <a:solidFill>
                      <a:srgbClr val="000000"/>
                    </a:solidFill>
                    <a:cs typeface="Times New Roman" panose="02020603050405020304"/>
                  </a:rPr>
                  <a:t>R</a:t>
                </a:r>
                <a:r>
                  <a:rPr lang="zh-CN" altLang="zh-CN" baseline="-25000">
                    <a:solidFill>
                      <a:srgbClr val="000000"/>
                    </a:solidFill>
                    <a:cs typeface="Times New Roman" panose="02020603050405020304"/>
                  </a:rPr>
                  <a:t>串</a:t>
                </a:r>
                <a:r>
                  <a:rPr lang="zh-CN" altLang="zh-CN">
                    <a:solidFill>
                      <a:srgbClr val="000000"/>
                    </a:solidFill>
                    <a:cs typeface="Times New Roman" panose="02020603050405020304"/>
                  </a:rPr>
                  <a:t>的电流等于通过两个并联的</a:t>
                </a:r>
                <a:r>
                  <a:rPr lang="en-US" altLang="zh-CN">
                    <a:solidFill>
                      <a:srgbClr val="000000"/>
                    </a:solidFill>
                    <a:cs typeface="Times New Roman" panose="02020603050405020304"/>
                  </a:rPr>
                  <a:t>1 000 Ω</a:t>
                </a:r>
                <a:r>
                  <a:rPr lang="zh-CN" altLang="zh-CN">
                    <a:solidFill>
                      <a:srgbClr val="000000"/>
                    </a:solidFill>
                    <a:cs typeface="Times New Roman" panose="02020603050405020304"/>
                  </a:rPr>
                  <a:t>的电阻电流之和，根据并联分流规律可得，通过右上方</a:t>
                </a:r>
                <a:r>
                  <a:rPr lang="en-US" altLang="zh-CN">
                    <a:solidFill>
                      <a:srgbClr val="000000"/>
                    </a:solidFill>
                    <a:cs typeface="Times New Roman" panose="02020603050405020304"/>
                  </a:rPr>
                  <a:t>1 000 Ω</a:t>
                </a:r>
                <a:r>
                  <a:rPr lang="zh-CN" altLang="zh-CN">
                    <a:solidFill>
                      <a:srgbClr val="000000"/>
                    </a:solidFill>
                    <a:cs typeface="Times New Roman" panose="02020603050405020304"/>
                  </a:rPr>
                  <a:t>电阻的电流为</a:t>
                </a:r>
                <a:r>
                  <a:rPr lang="en-US" altLang="zh-CN" i="1">
                    <a:solidFill>
                      <a:srgbClr val="000000"/>
                    </a:solidFill>
                    <a:cs typeface="Times New Roman" panose="02020603050405020304"/>
                  </a:rPr>
                  <a:t>I</a:t>
                </a:r>
                <a:r>
                  <a:rPr lang="en-US" altLang="zh-CN" baseline="-25000">
                    <a:solidFill>
                      <a:srgbClr val="000000"/>
                    </a:solidFill>
                    <a:cs typeface="Times New Roman" panose="02020603050405020304"/>
                  </a:rPr>
                  <a:t>3</a:t>
                </a:r>
              </a:p>
              <a:p>
                <a:pPr hangingPunct="0">
                  <a:lnSpc>
                    <a:spcPct val="120000"/>
                  </a:lnSpc>
                  <a:spcAft>
                    <a:spcPts val="0"/>
                  </a:spcAft>
                </a:pP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𝐼</m:t>
                            </m:r>
                          </m:e>
                          <m:sub>
                            <m:r>
                              <a:rPr lang="en-US" altLang="zh-CN" b="0" i="1">
                                <a:solidFill>
                                  <a:srgbClr val="000000"/>
                                </a:solidFill>
                                <a:latin typeface="Cambria Math" panose="02040503050406030204"/>
                                <a:cs typeface="Times New Roman" panose="02020603050405020304"/>
                              </a:rPr>
                              <m:t>1</m:t>
                            </m:r>
                          </m:sub>
                        </m:sSub>
                      </m:num>
                      <m:den>
                        <m:r>
                          <a:rPr lang="en-US" altLang="zh-CN" b="0" i="1">
                            <a:solidFill>
                              <a:srgbClr val="000000"/>
                            </a:solidFill>
                            <a:latin typeface="Cambria Math" panose="02040503050406030204"/>
                            <a:cs typeface="Times New Roman" panose="02020603050405020304"/>
                          </a:rPr>
                          <m:t>2</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0</m:t>
                        </m:r>
                        <m:r>
                          <m:rPr>
                            <m:nor/>
                          </m:rPr>
                          <a:rPr lang="en-US" altLang="zh-CN">
                            <a:solidFill>
                              <a:srgbClr val="000000"/>
                            </a:solidFill>
                            <a:latin typeface="+mj-lt"/>
                            <a:cs typeface="Times New Roman" panose="02020603050405020304"/>
                          </a:rPr>
                          <m:t>.</m:t>
                        </m:r>
                        <m:r>
                          <a:rPr lang="en-US" altLang="zh-CN" b="0" i="1">
                            <a:solidFill>
                              <a:srgbClr val="000000"/>
                            </a:solidFill>
                            <a:latin typeface="Cambria Math" panose="02040503050406030204"/>
                            <a:cs typeface="Times New Roman" panose="02020603050405020304"/>
                          </a:rPr>
                          <m:t>002</m:t>
                        </m:r>
                        <m:r>
                          <m:rPr>
                            <m:sty m:val="p"/>
                          </m:rPr>
                          <a:rPr lang="en-US" altLang="zh-CN" b="0" i="0">
                            <a:solidFill>
                              <a:srgbClr val="000000"/>
                            </a:solidFill>
                            <a:latin typeface="Cambria Math" panose="02040503050406030204"/>
                            <a:cs typeface="Times New Roman" panose="02020603050405020304"/>
                          </a:rPr>
                          <m:t>A</m:t>
                        </m:r>
                      </m:num>
                      <m:den>
                        <m:r>
                          <a:rPr lang="en-US" altLang="zh-CN" b="0" i="1">
                            <a:solidFill>
                              <a:srgbClr val="000000"/>
                            </a:solidFill>
                            <a:latin typeface="Cambria Math" panose="02040503050406030204"/>
                            <a:cs typeface="Times New Roman" panose="02020603050405020304"/>
                          </a:rPr>
                          <m:t>2</m:t>
                        </m:r>
                      </m:den>
                    </m:f>
                  </m:oMath>
                </a14:m>
                <a:r>
                  <a:rPr lang="zh-CN" altLang="zh-CN">
                    <a:solidFill>
                      <a:srgbClr val="000000"/>
                    </a:solidFill>
                    <a:cs typeface="Times New Roman" panose="02020603050405020304"/>
                  </a:rPr>
                  <a:t>＝</a:t>
                </a:r>
                <a:r>
                  <a:rPr lang="en-US" altLang="zh-CN">
                    <a:solidFill>
                      <a:srgbClr val="000000"/>
                    </a:solidFill>
                    <a:cs typeface="Times New Roman" panose="02020603050405020304"/>
                  </a:rPr>
                  <a:t>0.001 A</a:t>
                </a:r>
                <a:r>
                  <a:rPr lang="zh-CN" altLang="zh-CN">
                    <a:solidFill>
                      <a:srgbClr val="000000"/>
                    </a:solidFill>
                    <a:cs typeface="Times New Roman" panose="02020603050405020304"/>
                  </a:rPr>
                  <a:t>，则</a:t>
                </a:r>
                <a:r>
                  <a:rPr lang="en-US" altLang="zh-CN">
                    <a:solidFill>
                      <a:srgbClr val="000000"/>
                    </a:solidFill>
                    <a:cs typeface="Times New Roman" panose="02020603050405020304"/>
                  </a:rPr>
                  <a:t>A</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的示数为</a:t>
                </a:r>
                <a:r>
                  <a:rPr lang="en-US" altLang="zh-CN">
                    <a:solidFill>
                      <a:srgbClr val="000000"/>
                    </a:solidFill>
                    <a:cs typeface="Times New Roman" panose="02020603050405020304"/>
                  </a:rPr>
                  <a:t>0.001 A</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07787"/>
                <a:ext cx="11485848" cy="3113929"/>
              </a:xfrm>
              <a:blipFill rotWithShape="1">
                <a:blip r:embed="rId2"/>
                <a:stretch>
                  <a:fillRect l="-2" t="-13" r="1" b="-2132"/>
                </a:stretch>
              </a:blipFill>
            </p:spPr>
            <p:txBody>
              <a:bodyPr/>
              <a:lstStyle/>
              <a:p>
                <a:r>
                  <a:rPr lang="zh-CN" altLang="en-US">
                    <a:noFill/>
                  </a:rPr>
                  <a:t> </a:t>
                </a:r>
              </a:p>
            </p:txBody>
          </p:sp>
        </mc:Fallback>
      </mc:AlternateContent>
      <p:sp>
        <p:nvSpPr>
          <p:cNvPr id="3" name="矩形 2"/>
          <p:cNvSpPr/>
          <p:nvPr/>
        </p:nvSpPr>
        <p:spPr>
          <a:xfrm>
            <a:off x="5451777" y="6093112"/>
            <a:ext cx="1723549"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5015086" y="3632360"/>
            <a:ext cx="2206421" cy="252028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p:nvPr/>
        </p:nvSpPr>
        <p:spPr bwMode="auto">
          <a:xfrm>
            <a:off x="360680" y="1148080"/>
            <a:ext cx="11485880" cy="2988945"/>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ea typeface="楷体" panose="02010609060101010101" pitchFamily="49" charset="-122"/>
                <a:cs typeface="Times New Roman" panose="02020603050405020304"/>
              </a:rPr>
              <a:t>                         </a:t>
            </a:r>
            <a:r>
              <a:rPr lang="zh-CN" altLang="zh-CN">
                <a:solidFill>
                  <a:srgbClr val="000000"/>
                </a:solidFill>
                <a:ea typeface="楷体" panose="02010609060101010101" pitchFamily="49" charset="-122"/>
                <a:cs typeface="Times New Roman" panose="02020603050405020304"/>
              </a:rPr>
              <a:t>利用欧姆定律解决复杂的串、并联电路问题</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一般根据题意将复杂电路简化为基本的串联电路或并联电路</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可以画出等效电路图</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再利用欧姆定律解决问题</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ea typeface="楷体" panose="02010609060101010101" pitchFamily="49" charset="-122"/>
                <a:cs typeface="Times New Roman" panose="02020603050405020304"/>
              </a:rPr>
              <a:t>值得注意的是在此类问题中经常需要结合串、并联电路中电流或电压的规律进行求解</a:t>
            </a:r>
            <a:r>
              <a:rPr lang="en-US" altLang="zh-CN">
                <a:solidFill>
                  <a:srgbClr val="000000"/>
                </a:solidFill>
                <a:latin typeface="宋体" panose="02010600030101010101" pitchFamily="2" charset="-122"/>
                <a:cs typeface="Times New Roman" panose="02020603050405020304"/>
              </a:rPr>
              <a:t>.</a:t>
            </a: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zh-CN" altLang="zh-CN" sz="900">
              <a:solidFill>
                <a:srgbClr val="000000"/>
              </a:solidFill>
              <a:cs typeface="Times New Roman" panose="02020603050405020304"/>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20" y="1103576"/>
            <a:ext cx="1928416" cy="563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94526"/>
            <a:ext cx="11485848" cy="3502626"/>
          </a:xfrm>
        </p:spPr>
        <p:txBody>
          <a:bodyPr/>
          <a:lstStyle/>
          <a:p>
            <a:pPr hangingPunct="0">
              <a:lnSpc>
                <a:spcPct val="140000"/>
              </a:lnSpc>
              <a:spcAft>
                <a:spcPts val="0"/>
              </a:spcAft>
              <a:tabLst>
                <a:tab pos="5941060" algn="l"/>
              </a:tabLst>
            </a:pPr>
            <a:r>
              <a:rPr lang="en-US" altLang="zh-CN" sz="2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如图甲所示是一种自动测定油箱内油量多少的装置</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是滑动变阻器，它的金属滑片连在杠杆的一端</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从油量表（</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将某电流表的刻度进行重新标注改装而成</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）指针所指的刻度就可以知道油箱内油量的多少</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司机王师傅发现他的汽车油量表坏了，打开一看是电阻</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坏了，想了解它的参数，只看到滑动变阻器</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的铭牌上标有</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的字样，为确定坏了的电阻</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的阻值，他只拆下车上的油量表（</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测量范围</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），另外找来电源、滑动变阻器</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和电压表、开关等器材，用导线连接了如图乙所示的电路进行了实验，调节滑动变阻器</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的阻值，得到表中所记录的数据</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44951" y="692696"/>
            <a:ext cx="7234431" cy="653670"/>
          </a:xfrm>
          <a:prstGeom prst="rect">
            <a:avLst/>
          </a:prstGeom>
        </p:spPr>
      </p:pic>
      <p:sp>
        <p:nvSpPr>
          <p:cNvPr id="4" name="矩形 3"/>
          <p:cNvSpPr/>
          <p:nvPr/>
        </p:nvSpPr>
        <p:spPr>
          <a:xfrm>
            <a:off x="1774726" y="6093112"/>
            <a:ext cx="1712135"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190550" y="4696387"/>
            <a:ext cx="4444835" cy="1462297"/>
          </a:xfrm>
          <a:prstGeom prst="rect">
            <a:avLst/>
          </a:prstGeom>
        </p:spPr>
      </p:pic>
      <p:graphicFrame>
        <p:nvGraphicFramePr>
          <p:cNvPr id="6" name="表格 5"/>
          <p:cNvGraphicFramePr>
            <a:graphicFrameLocks noGrp="1"/>
          </p:cNvGraphicFramePr>
          <p:nvPr/>
        </p:nvGraphicFramePr>
        <p:xfrm>
          <a:off x="4765432" y="4996016"/>
          <a:ext cx="7018406" cy="1097280"/>
        </p:xfrm>
        <a:graphic>
          <a:graphicData uri="http://schemas.openxmlformats.org/drawingml/2006/table">
            <a:tbl>
              <a:tblPr firstRow="1" firstCol="1" bandRow="1"/>
              <a:tblGrid>
                <a:gridCol w="1754600">
                  <a:extLst>
                    <a:ext uri="{9D8B030D-6E8A-4147-A177-3AD203B41FA5}">
                      <a16:colId xmlns:a16="http://schemas.microsoft.com/office/drawing/2014/main" val="20000"/>
                    </a:ext>
                  </a:extLst>
                </a:gridCol>
                <a:gridCol w="877301">
                  <a:extLst>
                    <a:ext uri="{9D8B030D-6E8A-4147-A177-3AD203B41FA5}">
                      <a16:colId xmlns:a16="http://schemas.microsoft.com/office/drawing/2014/main" val="20001"/>
                    </a:ext>
                  </a:extLst>
                </a:gridCol>
                <a:gridCol w="877301">
                  <a:extLst>
                    <a:ext uri="{9D8B030D-6E8A-4147-A177-3AD203B41FA5}">
                      <a16:colId xmlns:a16="http://schemas.microsoft.com/office/drawing/2014/main" val="20002"/>
                    </a:ext>
                  </a:extLst>
                </a:gridCol>
                <a:gridCol w="877301">
                  <a:extLst>
                    <a:ext uri="{9D8B030D-6E8A-4147-A177-3AD203B41FA5}">
                      <a16:colId xmlns:a16="http://schemas.microsoft.com/office/drawing/2014/main" val="20003"/>
                    </a:ext>
                  </a:extLst>
                </a:gridCol>
                <a:gridCol w="877301">
                  <a:extLst>
                    <a:ext uri="{9D8B030D-6E8A-4147-A177-3AD203B41FA5}">
                      <a16:colId xmlns:a16="http://schemas.microsoft.com/office/drawing/2014/main" val="20004"/>
                    </a:ext>
                  </a:extLst>
                </a:gridCol>
                <a:gridCol w="877301">
                  <a:extLst>
                    <a:ext uri="{9D8B030D-6E8A-4147-A177-3AD203B41FA5}">
                      <a16:colId xmlns:a16="http://schemas.microsoft.com/office/drawing/2014/main" val="20005"/>
                    </a:ext>
                  </a:extLst>
                </a:gridCol>
                <a:gridCol w="877301">
                  <a:extLst>
                    <a:ext uri="{9D8B030D-6E8A-4147-A177-3AD203B41FA5}">
                      <a16:colId xmlns:a16="http://schemas.microsoft.com/office/drawing/2014/main" val="20006"/>
                    </a:ext>
                  </a:extLst>
                </a:gridCol>
              </a:tblGrid>
              <a:tr h="548640">
                <a:tc>
                  <a:txBody>
                    <a:bodyPr/>
                    <a:lstStyle/>
                    <a:p>
                      <a:pPr algn="ctr" hangingPunct="0">
                        <a:lnSpc>
                          <a:spcPct val="15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电压表示数</a:t>
                      </a:r>
                      <a:r>
                        <a:rPr lang="en-US" sz="2300" i="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0.60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0.75</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hangingPunct="0">
                        <a:lnSpc>
                          <a:spcPct val="15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油量表示数</a:t>
                      </a:r>
                      <a:r>
                        <a:rPr lang="en-US" sz="2300" i="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7" name="矩形 6"/>
          <p:cNvSpPr/>
          <p:nvPr/>
        </p:nvSpPr>
        <p:spPr>
          <a:xfrm>
            <a:off x="1198662" y="6018060"/>
            <a:ext cx="479618" cy="556050"/>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甲</a:t>
            </a:r>
            <a:endParaRPr lang="zh-CN" altLang="zh-CN" sz="2300" b="0">
              <a:solidFill>
                <a:srgbClr val="000000"/>
              </a:solidFill>
              <a:cs typeface="Times New Roman" panose="02020603050405020304" pitchFamily="18" charset="0"/>
            </a:endParaRPr>
          </a:p>
        </p:txBody>
      </p:sp>
      <p:sp>
        <p:nvSpPr>
          <p:cNvPr id="8" name="矩形 7"/>
          <p:cNvSpPr/>
          <p:nvPr/>
        </p:nvSpPr>
        <p:spPr>
          <a:xfrm>
            <a:off x="3637072" y="6041302"/>
            <a:ext cx="479618" cy="556050"/>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乙</a:t>
            </a:r>
            <a:endParaRPr lang="zh-CN" altLang="zh-CN" sz="2300" b="0">
              <a:solidFill>
                <a:srgbClr val="000000"/>
              </a:solidFill>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98880"/>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）观察分析图甲可知，油量增加时，电路甲的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，油量表指针偏转</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862958" y="1911415"/>
            <a:ext cx="4052457" cy="2292837"/>
          </a:xfrm>
          <a:prstGeom prst="rect">
            <a:avLst/>
          </a:prstGeom>
        </p:spPr>
      </p:pic>
      <p:sp>
        <p:nvSpPr>
          <p:cNvPr id="4" name="矩形 3"/>
          <p:cNvSpPr/>
          <p:nvPr/>
        </p:nvSpPr>
        <p:spPr>
          <a:xfrm>
            <a:off x="5159102" y="4705448"/>
            <a:ext cx="1712135"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p>
        </p:txBody>
      </p:sp>
      <p:sp>
        <p:nvSpPr>
          <p:cNvPr id="5" name="矩形 4"/>
          <p:cNvSpPr/>
          <p:nvPr/>
        </p:nvSpPr>
        <p:spPr>
          <a:xfrm>
            <a:off x="5857556" y="4166726"/>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6" name="矩形 5"/>
          <p:cNvSpPr/>
          <p:nvPr/>
        </p:nvSpPr>
        <p:spPr>
          <a:xfrm>
            <a:off x="8532141" y="797570"/>
            <a:ext cx="803425" cy="461665"/>
          </a:xfrm>
          <a:prstGeom prst="rect">
            <a:avLst/>
          </a:prstGeom>
        </p:spPr>
        <p:txBody>
          <a:bodyPr wrap="none">
            <a:spAutoFit/>
          </a:bodyPr>
          <a:lstStyle/>
          <a:p>
            <a:r>
              <a:rPr lang="zh-CN" altLang="zh-CN" sz="2400">
                <a:latin typeface="Times New Roman" panose="02020603050405020304"/>
                <a:ea typeface="宋体" panose="02010600030101010101" pitchFamily="2" charset="-122"/>
                <a:cs typeface="Times New Roman" panose="02020603050405020304"/>
              </a:rPr>
              <a:t>减小</a:t>
            </a:r>
            <a:endParaRPr lang="zh-CN" altLang="en-US" sz="2400"/>
          </a:p>
        </p:txBody>
      </p:sp>
      <p:sp>
        <p:nvSpPr>
          <p:cNvPr id="7" name="矩形 6"/>
          <p:cNvSpPr/>
          <p:nvPr/>
        </p:nvSpPr>
        <p:spPr>
          <a:xfrm>
            <a:off x="1021961" y="1378670"/>
            <a:ext cx="1112805" cy="461665"/>
          </a:xfrm>
          <a:prstGeom prst="rect">
            <a:avLst/>
          </a:prstGeom>
        </p:spPr>
        <p:txBody>
          <a:bodyPr wrap="none">
            <a:spAutoFit/>
          </a:bodyPr>
          <a:lstStyle/>
          <a:p>
            <a:r>
              <a:rPr lang="zh-CN" altLang="zh-CN" sz="2400">
                <a:latin typeface="Times New Roman" panose="02020603050405020304"/>
                <a:ea typeface="宋体" panose="02010600030101010101" pitchFamily="2" charset="-122"/>
                <a:cs typeface="Times New Roman" panose="02020603050405020304"/>
              </a:rPr>
              <a:t>增大　</a:t>
            </a:r>
            <a:endParaRPr lang="zh-CN" altLang="en-US" sz="2400"/>
          </a:p>
        </p:txBody>
      </p:sp>
      <p:sp>
        <p:nvSpPr>
          <p:cNvPr id="8" name="内容占位符 7"/>
          <p:cNvSpPr txBox="1"/>
          <p:nvPr/>
        </p:nvSpPr>
        <p:spPr bwMode="auto">
          <a:xfrm>
            <a:off x="360854" y="522920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由题图可知当油量增加时，</a:t>
            </a:r>
            <a:r>
              <a:rPr lang="en-US" altLang="zh-CN" i="1">
                <a:solidFill>
                  <a:srgbClr val="000000"/>
                </a:solidFill>
              </a:rPr>
              <a:t>R</a:t>
            </a:r>
            <a:r>
              <a:rPr lang="zh-CN" altLang="zh-CN">
                <a:solidFill>
                  <a:srgbClr val="000000"/>
                </a:solidFill>
                <a:cs typeface="Times New Roman" panose="02020603050405020304"/>
              </a:rPr>
              <a:t>的阻值减小，电路中的总电阻变小，根据欧姆定律可知，电路中的电流增大，即油量表的指针偏转增大</a:t>
            </a:r>
            <a:r>
              <a:rPr lang="en-US" altLang="zh-CN">
                <a:solidFill>
                  <a:srgbClr val="000000"/>
                </a:solidFill>
                <a:latin typeface="宋体" panose="02010600030101010101" pitchFamily="2" charset="-122"/>
                <a:cs typeface="Times New Roman" panose="02020603050405020304"/>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8539"/>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）当油量表的示数为零时，通过油量表的电流是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；当油量表的示数为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时，通过油量表的电流是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2411853"/>
          <a:ext cx="11233246" cy="1097280"/>
        </p:xfrm>
        <a:graphic>
          <a:graphicData uri="http://schemas.openxmlformats.org/drawingml/2006/table">
            <a:tbl>
              <a:tblPr firstRow="1" firstCol="1" bandRow="1"/>
              <a:tblGrid>
                <a:gridCol w="2808310">
                  <a:extLst>
                    <a:ext uri="{9D8B030D-6E8A-4147-A177-3AD203B41FA5}">
                      <a16:colId xmlns:a16="http://schemas.microsoft.com/office/drawing/2014/main" val="20000"/>
                    </a:ext>
                  </a:extLst>
                </a:gridCol>
                <a:gridCol w="1404156">
                  <a:extLst>
                    <a:ext uri="{9D8B030D-6E8A-4147-A177-3AD203B41FA5}">
                      <a16:colId xmlns:a16="http://schemas.microsoft.com/office/drawing/2014/main" val="20001"/>
                    </a:ext>
                  </a:extLst>
                </a:gridCol>
                <a:gridCol w="1404156">
                  <a:extLst>
                    <a:ext uri="{9D8B030D-6E8A-4147-A177-3AD203B41FA5}">
                      <a16:colId xmlns:a16="http://schemas.microsoft.com/office/drawing/2014/main" val="20002"/>
                    </a:ext>
                  </a:extLst>
                </a:gridCol>
                <a:gridCol w="1404156">
                  <a:extLst>
                    <a:ext uri="{9D8B030D-6E8A-4147-A177-3AD203B41FA5}">
                      <a16:colId xmlns:a16="http://schemas.microsoft.com/office/drawing/2014/main" val="20003"/>
                    </a:ext>
                  </a:extLst>
                </a:gridCol>
                <a:gridCol w="1404156">
                  <a:extLst>
                    <a:ext uri="{9D8B030D-6E8A-4147-A177-3AD203B41FA5}">
                      <a16:colId xmlns:a16="http://schemas.microsoft.com/office/drawing/2014/main" val="20004"/>
                    </a:ext>
                  </a:extLst>
                </a:gridCol>
                <a:gridCol w="1404156">
                  <a:extLst>
                    <a:ext uri="{9D8B030D-6E8A-4147-A177-3AD203B41FA5}">
                      <a16:colId xmlns:a16="http://schemas.microsoft.com/office/drawing/2014/main" val="20005"/>
                    </a:ext>
                  </a:extLst>
                </a:gridCol>
                <a:gridCol w="1404156">
                  <a:extLst>
                    <a:ext uri="{9D8B030D-6E8A-4147-A177-3AD203B41FA5}">
                      <a16:colId xmlns:a16="http://schemas.microsoft.com/office/drawing/2014/main" val="20006"/>
                    </a:ext>
                  </a:extLst>
                </a:gridCol>
              </a:tblGrid>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电压表示数</a:t>
                      </a:r>
                      <a:r>
                        <a:rPr lang="en-US" sz="2400" i="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0.60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0.75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油量表示数</a:t>
                      </a:r>
                      <a:r>
                        <a:rPr lang="en-US" sz="2400" i="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矩形 3"/>
          <p:cNvSpPr/>
          <p:nvPr/>
        </p:nvSpPr>
        <p:spPr>
          <a:xfrm>
            <a:off x="7679382" y="1219131"/>
            <a:ext cx="569387"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0.1</a:t>
            </a:r>
            <a:endParaRPr lang="zh-CN" altLang="en-US" sz="2400"/>
          </a:p>
        </p:txBody>
      </p:sp>
      <p:sp>
        <p:nvSpPr>
          <p:cNvPr id="5" name="矩形 4"/>
          <p:cNvSpPr/>
          <p:nvPr/>
        </p:nvSpPr>
        <p:spPr>
          <a:xfrm>
            <a:off x="4150990" y="1765578"/>
            <a:ext cx="878767"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0.6</a:t>
            </a:r>
            <a:r>
              <a:rPr lang="zh-CN" altLang="zh-CN" sz="2400">
                <a:latin typeface="Times New Roman" panose="02020603050405020304"/>
                <a:ea typeface="宋体" panose="02010600030101010101" pitchFamily="2" charset="-122"/>
                <a:cs typeface="Times New Roman" panose="02020603050405020304"/>
              </a:rPr>
              <a:t>　</a:t>
            </a:r>
            <a:endParaRPr lang="zh-CN" altLang="en-US" sz="2400"/>
          </a:p>
        </p:txBody>
      </p:sp>
      <mc:AlternateContent xmlns:mc="http://schemas.openxmlformats.org/markup-compatibility/2006" xmlns:a14="http://schemas.microsoft.com/office/drawing/2010/main">
        <mc:Choice Requires="a14">
          <p:sp>
            <p:nvSpPr>
              <p:cNvPr id="6" name="内容占位符 8"/>
              <p:cNvSpPr txBox="1"/>
              <p:nvPr/>
            </p:nvSpPr>
            <p:spPr bwMode="auto">
              <a:xfrm>
                <a:off x="360854" y="3670003"/>
                <a:ext cx="11485848" cy="189949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由表中数据可知，油量表的示数为</a:t>
                </a:r>
                <a:r>
                  <a:rPr lang="en-US" altLang="zh-CN">
                    <a:solidFill>
                      <a:srgbClr val="000000"/>
                    </a:solidFill>
                  </a:rPr>
                  <a:t>0</a:t>
                </a:r>
                <a:r>
                  <a:rPr lang="zh-CN" altLang="zh-CN">
                    <a:solidFill>
                      <a:srgbClr val="000000"/>
                    </a:solidFill>
                    <a:cs typeface="Times New Roman" panose="02020603050405020304"/>
                  </a:rPr>
                  <a:t>时电压表的示数为</a:t>
                </a:r>
                <a:r>
                  <a:rPr lang="en-US" altLang="zh-CN">
                    <a:solidFill>
                      <a:srgbClr val="000000"/>
                    </a:solidFill>
                  </a:rPr>
                  <a:t>0.5 V</a:t>
                </a:r>
                <a:r>
                  <a:rPr lang="zh-CN" altLang="zh-CN">
                    <a:solidFill>
                      <a:srgbClr val="000000"/>
                    </a:solidFill>
                    <a:cs typeface="Times New Roman" panose="02020603050405020304"/>
                  </a:rPr>
                  <a:t>，对应通过油量表的电流为</a:t>
                </a:r>
                <a:r>
                  <a:rPr lang="en-US" altLang="zh-CN" i="1">
                    <a:solidFill>
                      <a:srgbClr val="000000"/>
                    </a:solidFill>
                  </a:rPr>
                  <a:t>I</a:t>
                </a:r>
                <a:r>
                  <a:rPr lang="en-US" altLang="zh-CN" baseline="-25000">
                    <a:solidFill>
                      <a:srgbClr val="000000"/>
                    </a:solidFill>
                  </a:rPr>
                  <a:t>0</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rPr>
                        </m:ctrlPr>
                      </m:fPr>
                      <m:num>
                        <m:sSub>
                          <m:sSubPr>
                            <m:ctrlPr>
                              <a:rPr lang="zh-CN" altLang="zh-CN" i="1">
                                <a:solidFill>
                                  <a:srgbClr val="000000"/>
                                </a:solidFill>
                                <a:latin typeface="Cambria Math" panose="02040503050406030204" pitchFamily="18" charset="0"/>
                                <a:ea typeface="Cambria Math" panose="02040503050406030204"/>
                              </a:rPr>
                            </m:ctrlPr>
                          </m:sSubPr>
                          <m:e>
                            <m:r>
                              <a:rPr lang="en-US" altLang="zh-CN" i="1">
                                <a:solidFill>
                                  <a:srgbClr val="000000"/>
                                </a:solidFill>
                                <a:latin typeface="Cambria Math" panose="02040503050406030204"/>
                                <a:cs typeface="Times New Roman" panose="02020603050405020304"/>
                              </a:rPr>
                              <m:t>𝑈</m:t>
                            </m:r>
                          </m:e>
                          <m:sub>
                            <m:r>
                              <a:rPr lang="en-US" altLang="zh-CN" i="1">
                                <a:solidFill>
                                  <a:srgbClr val="000000"/>
                                </a:solidFill>
                                <a:latin typeface="Cambria Math" panose="02040503050406030204"/>
                                <a:cs typeface="Times New Roman" panose="02020603050405020304"/>
                              </a:rPr>
                              <m:t>0</m:t>
                            </m:r>
                          </m:sub>
                        </m:sSub>
                      </m:num>
                      <m:den>
                        <m:sSub>
                          <m:sSubPr>
                            <m:ctrlPr>
                              <a:rPr lang="zh-CN" altLang="zh-CN" i="1">
                                <a:solidFill>
                                  <a:srgbClr val="000000"/>
                                </a:solidFill>
                                <a:latin typeface="Cambria Math" panose="02040503050406030204" pitchFamily="18" charset="0"/>
                                <a:ea typeface="Cambria Math" panose="02040503050406030204"/>
                              </a:rPr>
                            </m:ctrlPr>
                          </m:sSubPr>
                          <m:e>
                            <m:r>
                              <a:rPr lang="en-US" altLang="zh-CN" i="1">
                                <a:solidFill>
                                  <a:srgbClr val="000000"/>
                                </a:solidFill>
                                <a:latin typeface="Cambria Math" panose="02040503050406030204"/>
                                <a:cs typeface="Times New Roman" panose="02020603050405020304"/>
                              </a:rPr>
                              <m:t>𝑅</m:t>
                            </m:r>
                          </m:e>
                          <m:sub>
                            <m:r>
                              <a:rPr lang="en-US" altLang="zh-CN" i="1">
                                <a:solidFill>
                                  <a:srgbClr val="000000"/>
                                </a:solidFill>
                                <a:latin typeface="Cambria Math" panose="02040503050406030204"/>
                                <a:cs typeface="Times New Roman" panose="02020603050405020304"/>
                              </a:rPr>
                              <m:t>2</m:t>
                            </m:r>
                          </m:sub>
                        </m:sSub>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rPr>
                        </m:ctrlPr>
                      </m:fPr>
                      <m:num>
                        <m:r>
                          <a:rPr lang="en-US" altLang="zh-CN" i="1">
                            <a:solidFill>
                              <a:srgbClr val="000000"/>
                            </a:solidFill>
                            <a:latin typeface="Cambria Math" panose="02040503050406030204"/>
                            <a:cs typeface="Times New Roman" panose="02020603050405020304"/>
                          </a:rPr>
                          <m:t>0</m:t>
                        </m:r>
                        <m:r>
                          <m:rPr>
                            <m:nor/>
                          </m:rPr>
                          <a:rPr lang="en-US" altLang="zh-CN">
                            <a:solidFill>
                              <a:srgbClr val="000000"/>
                            </a:solidFill>
                            <a:latin typeface="+mj-lt"/>
                            <a:cs typeface="Times New Roman" panose="02020603050405020304"/>
                          </a:rPr>
                          <m:t>.</m:t>
                        </m:r>
                        <m:r>
                          <a:rPr lang="en-US" altLang="zh-CN" i="1">
                            <a:solidFill>
                              <a:srgbClr val="000000"/>
                            </a:solidFill>
                            <a:latin typeface="Cambria Math" panose="02040503050406030204"/>
                            <a:cs typeface="Times New Roman" panose="02020603050405020304"/>
                          </a:rPr>
                          <m:t>5</m:t>
                        </m:r>
                        <m:r>
                          <m:rPr>
                            <m:sty m:val="p"/>
                          </m:rPr>
                          <a:rPr lang="en-US" altLang="zh-CN" i="0">
                            <a:solidFill>
                              <a:srgbClr val="000000"/>
                            </a:solidFill>
                            <a:latin typeface="Cambria Math" panose="02040503050406030204"/>
                            <a:cs typeface="Times New Roman" panose="02020603050405020304"/>
                          </a:rPr>
                          <m:t>V</m:t>
                        </m:r>
                      </m:num>
                      <m:den>
                        <m:r>
                          <a:rPr lang="en-US" altLang="zh-CN" i="1">
                            <a:solidFill>
                              <a:srgbClr val="000000"/>
                            </a:solidFill>
                            <a:latin typeface="Cambria Math" panose="02040503050406030204"/>
                            <a:cs typeface="Times New Roman" panose="02020603050405020304"/>
                          </a:rPr>
                          <m:t>5</m:t>
                        </m:r>
                        <m:r>
                          <m:rPr>
                            <m:sty m:val="p"/>
                          </m:rPr>
                          <a:rPr lang="en-US" altLang="zh-CN" i="0">
                            <a:solidFill>
                              <a:srgbClr val="000000"/>
                            </a:solidFill>
                            <a:latin typeface="Cambria Math" panose="02040503050406030204"/>
                            <a:cs typeface="Times New Roman" panose="02020603050405020304"/>
                          </a:rPr>
                          <m:t>Ω</m:t>
                        </m:r>
                      </m:den>
                    </m:f>
                  </m:oMath>
                </a14:m>
                <a:r>
                  <a:rPr lang="zh-CN" altLang="zh-CN">
                    <a:solidFill>
                      <a:srgbClr val="000000"/>
                    </a:solidFill>
                    <a:cs typeface="Times New Roman" panose="02020603050405020304"/>
                  </a:rPr>
                  <a:t>＝</a:t>
                </a:r>
                <a:r>
                  <a:rPr lang="en-US" altLang="zh-CN">
                    <a:solidFill>
                      <a:srgbClr val="000000"/>
                    </a:solidFill>
                  </a:rPr>
                  <a:t>0</a:t>
                </a:r>
                <a:r>
                  <a:rPr lang="en-US" altLang="zh-CN">
                    <a:solidFill>
                      <a:srgbClr val="000000"/>
                    </a:solidFill>
                    <a:cs typeface="Times New Roman" panose="02020603050405020304"/>
                  </a:rPr>
                  <a:t>.</a:t>
                </a:r>
                <a:r>
                  <a:rPr lang="en-US" altLang="zh-CN">
                    <a:solidFill>
                      <a:srgbClr val="000000"/>
                    </a:solidFill>
                  </a:rPr>
                  <a:t>1 A</a:t>
                </a:r>
                <a:r>
                  <a:rPr lang="zh-CN" altLang="zh-CN">
                    <a:solidFill>
                      <a:srgbClr val="000000"/>
                    </a:solidFill>
                    <a:cs typeface="Times New Roman" panose="02020603050405020304"/>
                  </a:rPr>
                  <a:t>；油量表的示数为</a:t>
                </a:r>
                <a:r>
                  <a:rPr lang="en-US" altLang="zh-CN">
                    <a:solidFill>
                      <a:srgbClr val="000000"/>
                    </a:solidFill>
                  </a:rPr>
                  <a:t>50 L</a:t>
                </a:r>
                <a:r>
                  <a:rPr lang="zh-CN" altLang="zh-CN">
                    <a:solidFill>
                      <a:srgbClr val="000000"/>
                    </a:solidFill>
                    <a:cs typeface="Times New Roman" panose="02020603050405020304"/>
                  </a:rPr>
                  <a:t>时电压表的示数为</a:t>
                </a:r>
                <a:r>
                  <a:rPr lang="en-US" altLang="zh-CN">
                    <a:solidFill>
                      <a:srgbClr val="000000"/>
                    </a:solidFill>
                  </a:rPr>
                  <a:t>3 V</a:t>
                </a:r>
                <a:r>
                  <a:rPr lang="zh-CN" altLang="zh-CN">
                    <a:solidFill>
                      <a:srgbClr val="000000"/>
                    </a:solidFill>
                    <a:cs typeface="Times New Roman" panose="02020603050405020304"/>
                  </a:rPr>
                  <a:t>，对应通过油量表的电流为</a:t>
                </a:r>
                <a:r>
                  <a:rPr lang="en-US" altLang="zh-CN" i="1">
                    <a:solidFill>
                      <a:srgbClr val="000000"/>
                    </a:solidFill>
                  </a:rPr>
                  <a:t>I</a:t>
                </a:r>
                <a:r>
                  <a:rPr lang="en-US" altLang="zh-CN" baseline="-25000">
                    <a:solidFill>
                      <a:srgbClr val="000000"/>
                    </a:solidFill>
                  </a:rPr>
                  <a:t>1</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rPr>
                        </m:ctrlPr>
                      </m:fPr>
                      <m:num>
                        <m:sSub>
                          <m:sSubPr>
                            <m:ctrlPr>
                              <a:rPr lang="zh-CN" altLang="zh-CN" i="1">
                                <a:solidFill>
                                  <a:srgbClr val="000000"/>
                                </a:solidFill>
                                <a:latin typeface="Cambria Math" panose="02040503050406030204" pitchFamily="18" charset="0"/>
                                <a:ea typeface="Cambria Math" panose="02040503050406030204"/>
                              </a:rPr>
                            </m:ctrlPr>
                          </m:sSubPr>
                          <m:e>
                            <m:r>
                              <a:rPr lang="en-US" altLang="zh-CN" i="1">
                                <a:solidFill>
                                  <a:srgbClr val="000000"/>
                                </a:solidFill>
                                <a:latin typeface="Cambria Math" panose="02040503050406030204"/>
                                <a:cs typeface="Times New Roman" panose="02020603050405020304"/>
                              </a:rPr>
                              <m:t>𝑈</m:t>
                            </m:r>
                          </m:e>
                          <m:sub>
                            <m:r>
                              <a:rPr lang="en-US" altLang="zh-CN" i="1">
                                <a:solidFill>
                                  <a:srgbClr val="000000"/>
                                </a:solidFill>
                                <a:latin typeface="Cambria Math" panose="02040503050406030204"/>
                                <a:cs typeface="Times New Roman" panose="02020603050405020304"/>
                              </a:rPr>
                              <m:t>1</m:t>
                            </m:r>
                          </m:sub>
                        </m:sSub>
                      </m:num>
                      <m:den>
                        <m:sSub>
                          <m:sSubPr>
                            <m:ctrlPr>
                              <a:rPr lang="zh-CN" altLang="zh-CN" i="1">
                                <a:solidFill>
                                  <a:srgbClr val="000000"/>
                                </a:solidFill>
                                <a:latin typeface="Cambria Math" panose="02040503050406030204" pitchFamily="18" charset="0"/>
                                <a:ea typeface="Cambria Math" panose="02040503050406030204"/>
                              </a:rPr>
                            </m:ctrlPr>
                          </m:sSubPr>
                          <m:e>
                            <m:r>
                              <a:rPr lang="en-US" altLang="zh-CN" i="1">
                                <a:solidFill>
                                  <a:srgbClr val="000000"/>
                                </a:solidFill>
                                <a:latin typeface="Cambria Math" panose="02040503050406030204"/>
                                <a:cs typeface="Times New Roman" panose="02020603050405020304"/>
                              </a:rPr>
                              <m:t>𝑅</m:t>
                            </m:r>
                          </m:e>
                          <m:sub>
                            <m:r>
                              <a:rPr lang="en-US" altLang="zh-CN" i="1">
                                <a:solidFill>
                                  <a:srgbClr val="000000"/>
                                </a:solidFill>
                                <a:latin typeface="Cambria Math" panose="02040503050406030204"/>
                                <a:cs typeface="Times New Roman" panose="02020603050405020304"/>
                              </a:rPr>
                              <m:t>2</m:t>
                            </m:r>
                          </m:sub>
                        </m:sSub>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rPr>
                        </m:ctrlPr>
                      </m:fPr>
                      <m:num>
                        <m:r>
                          <a:rPr lang="en-US" altLang="zh-CN" i="1">
                            <a:solidFill>
                              <a:srgbClr val="000000"/>
                            </a:solidFill>
                            <a:latin typeface="Cambria Math" panose="02040503050406030204"/>
                            <a:cs typeface="Times New Roman" panose="02020603050405020304"/>
                          </a:rPr>
                          <m:t>3</m:t>
                        </m:r>
                        <m:r>
                          <m:rPr>
                            <m:sty m:val="p"/>
                          </m:rPr>
                          <a:rPr lang="en-US" altLang="zh-CN" i="0">
                            <a:solidFill>
                              <a:srgbClr val="000000"/>
                            </a:solidFill>
                            <a:latin typeface="Cambria Math" panose="02040503050406030204"/>
                            <a:cs typeface="Times New Roman" panose="02020603050405020304"/>
                          </a:rPr>
                          <m:t>V</m:t>
                        </m:r>
                      </m:num>
                      <m:den>
                        <m:r>
                          <a:rPr lang="en-US" altLang="zh-CN" i="1">
                            <a:solidFill>
                              <a:srgbClr val="000000"/>
                            </a:solidFill>
                            <a:latin typeface="Cambria Math" panose="02040503050406030204"/>
                            <a:cs typeface="Times New Roman" panose="02020603050405020304"/>
                          </a:rPr>
                          <m:t>5</m:t>
                        </m:r>
                        <m:r>
                          <m:rPr>
                            <m:sty m:val="p"/>
                          </m:rPr>
                          <a:rPr lang="en-US" altLang="zh-CN" i="0">
                            <a:solidFill>
                              <a:srgbClr val="000000"/>
                            </a:solidFill>
                            <a:latin typeface="Cambria Math" panose="02040503050406030204"/>
                            <a:cs typeface="Times New Roman" panose="02020603050405020304"/>
                          </a:rPr>
                          <m:t>Ω</m:t>
                        </m:r>
                      </m:den>
                    </m:f>
                  </m:oMath>
                </a14:m>
                <a:r>
                  <a:rPr lang="zh-CN" altLang="zh-CN">
                    <a:solidFill>
                      <a:srgbClr val="000000"/>
                    </a:solidFill>
                    <a:cs typeface="Times New Roman" panose="02020603050405020304"/>
                  </a:rPr>
                  <a:t>＝</a:t>
                </a:r>
                <a:r>
                  <a:rPr lang="en-US" altLang="zh-CN">
                    <a:solidFill>
                      <a:srgbClr val="000000"/>
                    </a:solidFill>
                  </a:rPr>
                  <a:t>0.6 A</a:t>
                </a:r>
                <a:r>
                  <a:rPr lang="en-US" altLang="zh-CN">
                    <a:solidFill>
                      <a:srgbClr val="000000"/>
                    </a:solidFill>
                    <a:latin typeface="宋体" panose="02010600030101010101" pitchFamily="2" charset="-122"/>
                    <a:cs typeface="Times New Roman" panose="02020603050405020304"/>
                  </a:rPr>
                  <a:t>.</a:t>
                </a:r>
                <a:endParaRPr lang="zh-CN" altLang="en-US"/>
              </a:p>
            </p:txBody>
          </p:sp>
        </mc:Choice>
        <mc:Fallback xmlns="">
          <p:sp>
            <p:nvSpPr>
              <p:cNvPr id="6" name="内容占位符 8"/>
              <p:cNvSpPr txBox="1">
                <a:spLocks noRot="1" noChangeAspect="1" noMove="1" noResize="1" noEditPoints="1" noAdjustHandles="1" noChangeArrowheads="1" noChangeShapeType="1" noTextEdit="1"/>
              </p:cNvSpPr>
              <p:nvPr/>
            </p:nvSpPr>
            <p:spPr bwMode="auto">
              <a:xfrm>
                <a:off x="360854" y="3670003"/>
                <a:ext cx="11485848" cy="1899494"/>
              </a:xfrm>
              <a:prstGeom prst="rect">
                <a:avLst/>
              </a:prstGeom>
              <a:blipFill rotWithShape="1">
                <a:blip r:embed="rId2"/>
                <a:stretch>
                  <a:fillRect l="-2" t="-18" r="1" b="-725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54868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）如图甲所示，已知油箱无油时，金属滑片在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端；油箱装满油时，金属滑片在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油箱容积为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请你分析计算出图甲中损坏的电阻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的阻值是多大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862958" y="1713975"/>
            <a:ext cx="4052457" cy="2292837"/>
          </a:xfrm>
          <a:prstGeom prst="rect">
            <a:avLst/>
          </a:prstGeom>
        </p:spPr>
      </p:pic>
      <p:sp>
        <p:nvSpPr>
          <p:cNvPr id="5" name="矩形 4"/>
          <p:cNvSpPr/>
          <p:nvPr/>
        </p:nvSpPr>
        <p:spPr>
          <a:xfrm>
            <a:off x="5159102" y="4437112"/>
            <a:ext cx="1712135"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p>
        </p:txBody>
      </p:sp>
      <p:sp>
        <p:nvSpPr>
          <p:cNvPr id="6" name="矩形 5"/>
          <p:cNvSpPr/>
          <p:nvPr/>
        </p:nvSpPr>
        <p:spPr>
          <a:xfrm>
            <a:off x="5857556" y="3969286"/>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2" name="矩形 1"/>
          <p:cNvSpPr/>
          <p:nvPr/>
        </p:nvSpPr>
        <p:spPr>
          <a:xfrm>
            <a:off x="478582" y="1728590"/>
            <a:ext cx="816249"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10 Ω</a:t>
            </a:r>
            <a:endParaRPr lang="zh-CN" altLang="en-US" sz="2400"/>
          </a:p>
        </p:txBody>
      </p:sp>
      <p:sp>
        <p:nvSpPr>
          <p:cNvPr id="7" name="内容占位符 9"/>
          <p:cNvSpPr txBox="1"/>
          <p:nvPr/>
        </p:nvSpPr>
        <p:spPr bwMode="auto">
          <a:xfrm>
            <a:off x="360854" y="491310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当金属滑片在</a:t>
            </a:r>
            <a:r>
              <a:rPr lang="en-US" altLang="zh-CN" i="1">
                <a:solidFill>
                  <a:srgbClr val="000000"/>
                </a:solidFill>
              </a:rPr>
              <a:t>b</a:t>
            </a:r>
            <a:r>
              <a:rPr lang="zh-CN" altLang="zh-CN">
                <a:solidFill>
                  <a:srgbClr val="000000"/>
                </a:solidFill>
                <a:cs typeface="Times New Roman" panose="02020603050405020304"/>
              </a:rPr>
              <a:t>端时通过油量表的电流为</a:t>
            </a:r>
            <a:r>
              <a:rPr lang="en-US" altLang="zh-CN">
                <a:solidFill>
                  <a:srgbClr val="000000"/>
                </a:solidFill>
              </a:rPr>
              <a:t>0</a:t>
            </a:r>
            <a:r>
              <a:rPr lang="en-US" altLang="zh-CN">
                <a:solidFill>
                  <a:srgbClr val="000000"/>
                </a:solidFill>
                <a:cs typeface="Times New Roman" panose="02020603050405020304"/>
              </a:rPr>
              <a:t>.</a:t>
            </a:r>
            <a:r>
              <a:rPr lang="en-US" altLang="zh-CN">
                <a:solidFill>
                  <a:srgbClr val="000000"/>
                </a:solidFill>
              </a:rPr>
              <a:t>1 A</a:t>
            </a:r>
            <a:r>
              <a:rPr lang="zh-CN" altLang="zh-CN">
                <a:solidFill>
                  <a:srgbClr val="000000"/>
                </a:solidFill>
                <a:cs typeface="Times New Roman" panose="02020603050405020304"/>
              </a:rPr>
              <a:t>，电源的电压为</a:t>
            </a:r>
            <a:r>
              <a:rPr lang="en-US" altLang="zh-CN" i="1">
                <a:solidFill>
                  <a:srgbClr val="000000"/>
                </a:solidFill>
              </a:rPr>
              <a:t>U</a:t>
            </a:r>
            <a:r>
              <a:rPr lang="zh-CN" altLang="zh-CN">
                <a:solidFill>
                  <a:srgbClr val="000000"/>
                </a:solidFill>
                <a:cs typeface="Times New Roman" panose="02020603050405020304"/>
              </a:rPr>
              <a:t>＝</a:t>
            </a:r>
            <a:r>
              <a:rPr lang="en-US" altLang="zh-CN" i="1">
                <a:solidFill>
                  <a:srgbClr val="000000"/>
                </a:solidFill>
              </a:rPr>
              <a:t>I</a:t>
            </a:r>
            <a:r>
              <a:rPr lang="zh-CN" altLang="zh-CN">
                <a:solidFill>
                  <a:srgbClr val="000000"/>
                </a:solidFill>
                <a:cs typeface="Times New Roman" panose="02020603050405020304"/>
              </a:rPr>
              <a:t>（</a:t>
            </a:r>
            <a:r>
              <a:rPr lang="en-US" altLang="zh-CN" i="1">
                <a:solidFill>
                  <a:srgbClr val="000000"/>
                </a:solidFill>
              </a:rPr>
              <a:t>R</a:t>
            </a:r>
            <a:r>
              <a:rPr lang="zh-CN" altLang="zh-CN">
                <a:solidFill>
                  <a:srgbClr val="000000"/>
                </a:solidFill>
                <a:cs typeface="Times New Roman" panose="02020603050405020304"/>
              </a:rPr>
              <a:t>＋</a:t>
            </a:r>
            <a:r>
              <a:rPr lang="en-US" altLang="zh-CN" i="1">
                <a:solidFill>
                  <a:srgbClr val="000000"/>
                </a:solidFill>
              </a:rPr>
              <a:t>R'</a:t>
            </a:r>
            <a:r>
              <a:rPr lang="zh-CN" altLang="zh-CN">
                <a:solidFill>
                  <a:srgbClr val="000000"/>
                </a:solidFill>
                <a:cs typeface="Times New Roman" panose="02020603050405020304"/>
              </a:rPr>
              <a:t>）＝</a:t>
            </a:r>
            <a:r>
              <a:rPr lang="en-US" altLang="zh-CN">
                <a:solidFill>
                  <a:srgbClr val="000000"/>
                </a:solidFill>
              </a:rPr>
              <a:t>0.1 A</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a:t>
            </a:r>
            <a:r>
              <a:rPr lang="en-US" altLang="zh-CN">
                <a:solidFill>
                  <a:srgbClr val="000000"/>
                </a:solidFill>
              </a:rPr>
              <a:t>50 Ω</a:t>
            </a:r>
            <a:r>
              <a:rPr lang="zh-CN" altLang="zh-CN">
                <a:solidFill>
                  <a:srgbClr val="000000"/>
                </a:solidFill>
                <a:cs typeface="Times New Roman" panose="02020603050405020304"/>
              </a:rPr>
              <a:t>＋</a:t>
            </a:r>
            <a:r>
              <a:rPr lang="en-US" altLang="zh-CN" i="1">
                <a:solidFill>
                  <a:srgbClr val="000000"/>
                </a:solidFill>
              </a:rPr>
              <a:t>R'</a:t>
            </a:r>
            <a:r>
              <a:rPr lang="zh-CN" altLang="zh-CN">
                <a:solidFill>
                  <a:srgbClr val="000000"/>
                </a:solidFill>
                <a:cs typeface="Times New Roman" panose="02020603050405020304"/>
              </a:rPr>
              <a:t>）</a:t>
            </a:r>
            <a:r>
              <a:rPr lang="en-US" altLang="zh-CN">
                <a:solidFill>
                  <a:srgbClr val="000000"/>
                </a:solidFill>
                <a:latin typeface="宋体" panose="02010600030101010101" pitchFamily="2" charset="-122"/>
                <a:cs typeface="Times New Roman" panose="02020603050405020304"/>
              </a:rPr>
              <a:t>…①</a:t>
            </a:r>
            <a:r>
              <a:rPr lang="zh-CN" altLang="zh-CN">
                <a:solidFill>
                  <a:srgbClr val="000000"/>
                </a:solidFill>
                <a:cs typeface="Times New Roman" panose="02020603050405020304"/>
              </a:rPr>
              <a:t>，金属滑片在</a:t>
            </a:r>
            <a:r>
              <a:rPr lang="en-US" altLang="zh-CN" i="1">
                <a:solidFill>
                  <a:srgbClr val="000000"/>
                </a:solidFill>
              </a:rPr>
              <a:t>a</a:t>
            </a:r>
            <a:r>
              <a:rPr lang="zh-CN" altLang="zh-CN">
                <a:solidFill>
                  <a:srgbClr val="000000"/>
                </a:solidFill>
                <a:cs typeface="Times New Roman" panose="02020603050405020304"/>
              </a:rPr>
              <a:t>端时通过油量表的电流为</a:t>
            </a:r>
            <a:r>
              <a:rPr lang="en-US" altLang="zh-CN">
                <a:solidFill>
                  <a:srgbClr val="000000"/>
                </a:solidFill>
              </a:rPr>
              <a:t>0</a:t>
            </a:r>
            <a:r>
              <a:rPr lang="en-US" altLang="zh-CN">
                <a:solidFill>
                  <a:srgbClr val="000000"/>
                </a:solidFill>
                <a:cs typeface="Times New Roman" panose="02020603050405020304"/>
              </a:rPr>
              <a:t>.</a:t>
            </a:r>
            <a:r>
              <a:rPr lang="en-US" altLang="zh-CN">
                <a:solidFill>
                  <a:srgbClr val="000000"/>
                </a:solidFill>
              </a:rPr>
              <a:t>6 A</a:t>
            </a:r>
            <a:r>
              <a:rPr lang="zh-CN" altLang="zh-CN">
                <a:solidFill>
                  <a:srgbClr val="000000"/>
                </a:solidFill>
                <a:cs typeface="Times New Roman" panose="02020603050405020304"/>
              </a:rPr>
              <a:t>，电源的电压为</a:t>
            </a:r>
            <a:r>
              <a:rPr lang="en-US" altLang="zh-CN" i="1">
                <a:solidFill>
                  <a:srgbClr val="000000"/>
                </a:solidFill>
              </a:rPr>
              <a:t>U</a:t>
            </a:r>
            <a:r>
              <a:rPr lang="zh-CN" altLang="zh-CN">
                <a:solidFill>
                  <a:srgbClr val="000000"/>
                </a:solidFill>
                <a:cs typeface="Times New Roman" panose="02020603050405020304"/>
              </a:rPr>
              <a:t>＝</a:t>
            </a:r>
            <a:r>
              <a:rPr lang="en-US" altLang="zh-CN" i="1">
                <a:solidFill>
                  <a:srgbClr val="000000"/>
                </a:solidFill>
              </a:rPr>
              <a:t>I'R'</a:t>
            </a:r>
            <a:r>
              <a:rPr lang="zh-CN" altLang="zh-CN">
                <a:solidFill>
                  <a:srgbClr val="000000"/>
                </a:solidFill>
                <a:cs typeface="Times New Roman" panose="02020603050405020304"/>
              </a:rPr>
              <a:t>＝</a:t>
            </a:r>
            <a:r>
              <a:rPr lang="en-US" altLang="zh-CN">
                <a:solidFill>
                  <a:srgbClr val="000000"/>
                </a:solidFill>
              </a:rPr>
              <a:t>0.6 A</a:t>
            </a:r>
            <a:r>
              <a:rPr lang="en-US" altLang="zh-CN">
                <a:solidFill>
                  <a:srgbClr val="000000"/>
                </a:solidFill>
                <a:latin typeface="宋体" panose="02010600030101010101" pitchFamily="2" charset="-122"/>
                <a:cs typeface="Times New Roman" panose="02020603050405020304"/>
              </a:rPr>
              <a:t>×</a:t>
            </a:r>
            <a:r>
              <a:rPr lang="en-US" altLang="zh-CN" i="1">
                <a:solidFill>
                  <a:srgbClr val="000000"/>
                </a:solidFill>
              </a:rPr>
              <a:t>R'</a:t>
            </a:r>
            <a:r>
              <a:rPr lang="en-US" altLang="zh-CN">
                <a:solidFill>
                  <a:srgbClr val="000000"/>
                </a:solidFill>
                <a:latin typeface="宋体" panose="02010600030101010101" pitchFamily="2" charset="-122"/>
                <a:cs typeface="Times New Roman" panose="02020603050405020304"/>
              </a:rPr>
              <a:t>…②</a:t>
            </a:r>
            <a:r>
              <a:rPr lang="zh-CN" altLang="zh-CN">
                <a:solidFill>
                  <a:srgbClr val="000000"/>
                </a:solidFill>
                <a:cs typeface="Times New Roman" panose="02020603050405020304"/>
              </a:rPr>
              <a:t>，联立以上两式可得</a:t>
            </a:r>
            <a:r>
              <a:rPr lang="en-US" altLang="zh-CN" i="1">
                <a:solidFill>
                  <a:srgbClr val="000000"/>
                </a:solidFill>
              </a:rPr>
              <a:t>R'</a:t>
            </a:r>
            <a:r>
              <a:rPr lang="zh-CN" altLang="zh-CN">
                <a:solidFill>
                  <a:srgbClr val="000000"/>
                </a:solidFill>
                <a:cs typeface="Times New Roman" panose="02020603050405020304"/>
              </a:rPr>
              <a:t>＝</a:t>
            </a:r>
            <a:r>
              <a:rPr lang="en-US" altLang="zh-CN">
                <a:solidFill>
                  <a:srgbClr val="000000"/>
                </a:solidFill>
              </a:rPr>
              <a:t>10 Ω</a:t>
            </a:r>
            <a:r>
              <a:rPr lang="en-US" altLang="zh-CN">
                <a:solidFill>
                  <a:srgbClr val="000000"/>
                </a:solidFill>
                <a:latin typeface="宋体" panose="02010600030101010101" pitchFamily="2" charset="-122"/>
                <a:cs typeface="Times New Roman" panose="02020603050405020304"/>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62076"/>
            <a:ext cx="11485848" cy="175432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）如果油量表有电阻（</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记作</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）但未知，王师傅按照用上述方法测得的阻值去更换电阻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后，则油量表的示数与真实值相比，会</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偏少</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仍然正确</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846734" y="3976820"/>
            <a:ext cx="1712135"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262558" y="2464836"/>
            <a:ext cx="4444835" cy="1462297"/>
          </a:xfrm>
          <a:prstGeom prst="rect">
            <a:avLst/>
          </a:prstGeom>
        </p:spPr>
      </p:pic>
      <p:graphicFrame>
        <p:nvGraphicFramePr>
          <p:cNvPr id="6" name="表格 5"/>
          <p:cNvGraphicFramePr>
            <a:graphicFrameLocks noGrp="1"/>
          </p:cNvGraphicFramePr>
          <p:nvPr/>
        </p:nvGraphicFramePr>
        <p:xfrm>
          <a:off x="4837440" y="2764465"/>
          <a:ext cx="7018406" cy="1097280"/>
        </p:xfrm>
        <a:graphic>
          <a:graphicData uri="http://schemas.openxmlformats.org/drawingml/2006/table">
            <a:tbl>
              <a:tblPr firstRow="1" firstCol="1" bandRow="1"/>
              <a:tblGrid>
                <a:gridCol w="1754600">
                  <a:extLst>
                    <a:ext uri="{9D8B030D-6E8A-4147-A177-3AD203B41FA5}">
                      <a16:colId xmlns:a16="http://schemas.microsoft.com/office/drawing/2014/main" val="20000"/>
                    </a:ext>
                  </a:extLst>
                </a:gridCol>
                <a:gridCol w="877301">
                  <a:extLst>
                    <a:ext uri="{9D8B030D-6E8A-4147-A177-3AD203B41FA5}">
                      <a16:colId xmlns:a16="http://schemas.microsoft.com/office/drawing/2014/main" val="20001"/>
                    </a:ext>
                  </a:extLst>
                </a:gridCol>
                <a:gridCol w="877301">
                  <a:extLst>
                    <a:ext uri="{9D8B030D-6E8A-4147-A177-3AD203B41FA5}">
                      <a16:colId xmlns:a16="http://schemas.microsoft.com/office/drawing/2014/main" val="20002"/>
                    </a:ext>
                  </a:extLst>
                </a:gridCol>
                <a:gridCol w="877301">
                  <a:extLst>
                    <a:ext uri="{9D8B030D-6E8A-4147-A177-3AD203B41FA5}">
                      <a16:colId xmlns:a16="http://schemas.microsoft.com/office/drawing/2014/main" val="20003"/>
                    </a:ext>
                  </a:extLst>
                </a:gridCol>
                <a:gridCol w="877301">
                  <a:extLst>
                    <a:ext uri="{9D8B030D-6E8A-4147-A177-3AD203B41FA5}">
                      <a16:colId xmlns:a16="http://schemas.microsoft.com/office/drawing/2014/main" val="20004"/>
                    </a:ext>
                  </a:extLst>
                </a:gridCol>
                <a:gridCol w="877301">
                  <a:extLst>
                    <a:ext uri="{9D8B030D-6E8A-4147-A177-3AD203B41FA5}">
                      <a16:colId xmlns:a16="http://schemas.microsoft.com/office/drawing/2014/main" val="20005"/>
                    </a:ext>
                  </a:extLst>
                </a:gridCol>
                <a:gridCol w="877301">
                  <a:extLst>
                    <a:ext uri="{9D8B030D-6E8A-4147-A177-3AD203B41FA5}">
                      <a16:colId xmlns:a16="http://schemas.microsoft.com/office/drawing/2014/main" val="20006"/>
                    </a:ext>
                  </a:extLst>
                </a:gridCol>
              </a:tblGrid>
              <a:tr h="548640">
                <a:tc>
                  <a:txBody>
                    <a:bodyPr/>
                    <a:lstStyle/>
                    <a:p>
                      <a:pPr algn="ctr" hangingPunct="0">
                        <a:lnSpc>
                          <a:spcPct val="15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电压表示数</a:t>
                      </a: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0.60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0.75</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hangingPunct="0">
                        <a:lnSpc>
                          <a:spcPct val="150000"/>
                        </a:lnSpc>
                        <a:spcAft>
                          <a:spcPts val="0"/>
                        </a:spcAft>
                        <a:tabLst>
                          <a:tab pos="5941060" algn="l"/>
                        </a:tabLst>
                      </a:pPr>
                      <a:r>
                        <a:rPr lang="zh-CN" sz="2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油量表示数</a:t>
                      </a: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7" name="矩形 6"/>
          <p:cNvSpPr/>
          <p:nvPr/>
        </p:nvSpPr>
        <p:spPr>
          <a:xfrm>
            <a:off x="1270670" y="3786509"/>
            <a:ext cx="479618" cy="556050"/>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甲</a:t>
            </a:r>
            <a:endParaRPr lang="zh-CN" altLang="zh-CN" sz="2300" b="0">
              <a:solidFill>
                <a:srgbClr val="000000"/>
              </a:solidFill>
              <a:cs typeface="Times New Roman" panose="02020603050405020304" pitchFamily="18" charset="0"/>
            </a:endParaRPr>
          </a:p>
        </p:txBody>
      </p:sp>
      <p:sp>
        <p:nvSpPr>
          <p:cNvPr id="8" name="矩形 7"/>
          <p:cNvSpPr/>
          <p:nvPr/>
        </p:nvSpPr>
        <p:spPr>
          <a:xfrm>
            <a:off x="3709080" y="3809751"/>
            <a:ext cx="479618" cy="556050"/>
          </a:xfrm>
          <a:prstGeom prst="rect">
            <a:avLst/>
          </a:prstGeom>
        </p:spPr>
        <p:txBody>
          <a:bodyPr wrap="none">
            <a:spAutoFit/>
          </a:bodyPr>
          <a:lstStyle/>
          <a:p>
            <a:pPr algn="just">
              <a:lnSpc>
                <a:spcPct val="150000"/>
              </a:lnSpc>
              <a:spcAft>
                <a:spcPts val="0"/>
              </a:spcAft>
              <a:tabLst>
                <a:tab pos="5941060" algn="l"/>
              </a:tabLst>
            </a:pPr>
            <a:r>
              <a:rPr lang="zh-CN" altLang="zh-CN" sz="2300" b="0">
                <a:solidFill>
                  <a:srgbClr val="000000"/>
                </a:solidFill>
                <a:ea typeface="楷体" panose="02010609060101010101" pitchFamily="49" charset="-122"/>
                <a:cs typeface="Times New Roman" panose="02020603050405020304" pitchFamily="18" charset="0"/>
              </a:rPr>
              <a:t>乙</a:t>
            </a:r>
            <a:endParaRPr lang="zh-CN" altLang="zh-CN" sz="2300" b="0">
              <a:solidFill>
                <a:srgbClr val="000000"/>
              </a:solidFill>
              <a:cs typeface="Times New Roman" panose="02020603050405020304" pitchFamily="18" charset="0"/>
            </a:endParaRPr>
          </a:p>
        </p:txBody>
      </p:sp>
      <p:sp>
        <p:nvSpPr>
          <p:cNvPr id="2" name="矩形 1"/>
          <p:cNvSpPr/>
          <p:nvPr/>
        </p:nvSpPr>
        <p:spPr>
          <a:xfrm>
            <a:off x="6555829" y="1384716"/>
            <a:ext cx="803425" cy="576248"/>
          </a:xfrm>
          <a:prstGeom prst="rect">
            <a:avLst/>
          </a:prstGeom>
        </p:spPr>
        <p:txBody>
          <a:bodyPr wrap="none">
            <a:spAutoFit/>
          </a:bodyPr>
          <a:lstStyle/>
          <a:p>
            <a:pPr algn="just">
              <a:lnSpc>
                <a:spcPct val="150000"/>
              </a:lnSpc>
              <a:spcAft>
                <a:spcPts val="0"/>
              </a:spcAft>
            </a:pPr>
            <a:r>
              <a:rPr lang="zh-CN" altLang="zh-CN" sz="2400">
                <a:latin typeface="Times New Roman" panose="02020603050405020304"/>
                <a:ea typeface="宋体" panose="02010600030101010101" pitchFamily="2" charset="-122"/>
                <a:cs typeface="Times New Roman" panose="02020603050405020304"/>
              </a:rPr>
              <a:t>偏少</a:t>
            </a:r>
            <a:endParaRPr lang="zh-CN" altLang="zh-CN" sz="2400">
              <a:solidFill>
                <a:srgbClr val="000000"/>
              </a:solidFill>
              <a:effectLst/>
              <a:latin typeface="Times New Roman" panose="02020603050405020304"/>
              <a:ea typeface="宋体" panose="02010600030101010101" pitchFamily="2" charset="-122"/>
              <a:cs typeface="Times New Roman" panose="02020603050405020304"/>
            </a:endParaRPr>
          </a:p>
        </p:txBody>
      </p:sp>
      <p:sp>
        <p:nvSpPr>
          <p:cNvPr id="9" name="内容占位符 10"/>
          <p:cNvSpPr txBox="1"/>
          <p:nvPr/>
        </p:nvSpPr>
        <p:spPr bwMode="auto">
          <a:xfrm>
            <a:off x="334566" y="44810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若油量表有电阻（</a:t>
            </a:r>
            <a:r>
              <a:rPr lang="zh-CN" altLang="zh-CN">
                <a:solidFill>
                  <a:srgbClr val="000000"/>
                </a:solidFill>
                <a:ea typeface="楷体" panose="02010609060101010101" pitchFamily="49" charset="-122"/>
                <a:cs typeface="Times New Roman" panose="02020603050405020304"/>
              </a:rPr>
              <a:t>记作</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）但未知，则按照上述方法可得</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r>
              <a:rPr lang="en-US" altLang="zh-CN">
                <a:solidFill>
                  <a:srgbClr val="000000"/>
                </a:solidFill>
                <a:cs typeface="Times New Roman" panose="02020603050405020304"/>
              </a:rPr>
              <a:t>10 Ω</a:t>
            </a:r>
            <a:r>
              <a:rPr lang="zh-CN" altLang="zh-CN">
                <a:solidFill>
                  <a:srgbClr val="000000"/>
                </a:solidFill>
                <a:cs typeface="Times New Roman" panose="02020603050405020304"/>
              </a:rPr>
              <a:t>，即</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r>
              <a:rPr lang="en-US" altLang="zh-CN">
                <a:solidFill>
                  <a:srgbClr val="000000"/>
                </a:solidFill>
                <a:cs typeface="Times New Roman" panose="02020603050405020304"/>
              </a:rPr>
              <a:t>10 Ω</a:t>
            </a:r>
            <a:r>
              <a:rPr lang="zh-CN" altLang="zh-CN">
                <a:solidFill>
                  <a:srgbClr val="000000"/>
                </a:solidFill>
                <a:cs typeface="Times New Roman" panose="02020603050405020304"/>
              </a:rPr>
              <a:t>，当用</a:t>
            </a:r>
            <a:r>
              <a:rPr lang="en-US" altLang="zh-CN">
                <a:solidFill>
                  <a:srgbClr val="000000"/>
                </a:solidFill>
                <a:cs typeface="Times New Roman" panose="02020603050405020304"/>
              </a:rPr>
              <a:t>10 Ω</a:t>
            </a:r>
            <a:r>
              <a:rPr lang="zh-CN" altLang="zh-CN">
                <a:solidFill>
                  <a:srgbClr val="000000"/>
                </a:solidFill>
                <a:cs typeface="Times New Roman" panose="02020603050405020304"/>
              </a:rPr>
              <a:t>的电阻值更换电阻</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后，电路中的总电阻变大，电流变小，即油量表的示数与真实值相比会偏少</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01920"/>
            <a:ext cx="8758688" cy="3416320"/>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某校科技小组自制了一台可以测定电阻阻值的欧姆表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如图所示，欧姆表电路由一只测量范围为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的灵敏电流表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、滑动变阻器和干电池（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设电压不变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）组成，使用时可把待测电阻接在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为了能直接从灵敏电流表表盘上读出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两端接入的电阻的阻值，需在表盘上重新标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间所测的电阻值数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两端直接连接在一起时，调节滑动变阻器使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618716" y="3188225"/>
            <a:ext cx="1723549"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9066584" y="809876"/>
            <a:ext cx="2664296" cy="2359483"/>
          </a:xfrm>
          <a:prstGeom prst="rect">
            <a:avLst/>
          </a:prstGeom>
        </p:spPr>
      </p:pic>
      <p:sp>
        <p:nvSpPr>
          <p:cNvPr id="5" name="内容占位符 2"/>
          <p:cNvSpPr txBox="1"/>
          <p:nvPr/>
        </p:nvSpPr>
        <p:spPr bwMode="auto">
          <a:xfrm>
            <a:off x="360854" y="494098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）该欧姆表指针在满偏位置处时，盘面应标注的示数是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p:nvPr/>
        </p:nvSpPr>
        <p:spPr bwMode="auto">
          <a:xfrm>
            <a:off x="432862" y="3859113"/>
            <a:ext cx="1141384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灵敏电流表指针偏转到最大位置处（</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），已知此时灵敏电流表内阻、滑动变阻器连入电路的有效阻值和定值电阻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的总阻值为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请回答：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8348940" y="5021475"/>
            <a:ext cx="33855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0</a:t>
            </a:r>
            <a:endParaRPr lang="zh-CN" altLang="en-US" sz="2400"/>
          </a:p>
        </p:txBody>
      </p:sp>
      <p:sp>
        <p:nvSpPr>
          <p:cNvPr id="8" name="内容占位符 11"/>
          <p:cNvSpPr txBox="1"/>
          <p:nvPr/>
        </p:nvSpPr>
        <p:spPr bwMode="auto">
          <a:xfrm>
            <a:off x="369998" y="551723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当</a:t>
            </a:r>
            <a:r>
              <a:rPr lang="en-US" altLang="zh-CN" i="1">
                <a:solidFill>
                  <a:srgbClr val="000000"/>
                </a:solidFill>
              </a:rPr>
              <a:t>A</a:t>
            </a:r>
            <a:r>
              <a:rPr lang="zh-CN" altLang="zh-CN">
                <a:solidFill>
                  <a:srgbClr val="000000"/>
                </a:solidFill>
                <a:cs typeface="Times New Roman" panose="02020603050405020304"/>
              </a:rPr>
              <a:t>、</a:t>
            </a:r>
            <a:r>
              <a:rPr lang="en-US" altLang="zh-CN" i="1">
                <a:solidFill>
                  <a:srgbClr val="000000"/>
                </a:solidFill>
              </a:rPr>
              <a:t>B</a:t>
            </a:r>
            <a:r>
              <a:rPr lang="zh-CN" altLang="zh-CN">
                <a:solidFill>
                  <a:srgbClr val="000000"/>
                </a:solidFill>
                <a:cs typeface="Times New Roman" panose="02020603050405020304"/>
              </a:rPr>
              <a:t>接线柱直接连在一起时，</a:t>
            </a:r>
            <a:r>
              <a:rPr lang="en-US" altLang="zh-CN" i="1">
                <a:solidFill>
                  <a:srgbClr val="000000"/>
                </a:solidFill>
              </a:rPr>
              <a:t>AB</a:t>
            </a:r>
            <a:r>
              <a:rPr lang="zh-CN" altLang="zh-CN">
                <a:solidFill>
                  <a:srgbClr val="000000"/>
                </a:solidFill>
                <a:cs typeface="Times New Roman" panose="02020603050405020304"/>
              </a:rPr>
              <a:t>间电阻为零，这时总电阻最小，电表指针满偏，所以满偏位置处盘面应标注电阻的示数为零</a:t>
            </a:r>
            <a:r>
              <a:rPr lang="en-US" altLang="zh-CN">
                <a:solidFill>
                  <a:srgbClr val="000000"/>
                </a:solidFill>
                <a:latin typeface="宋体" panose="02010600030101010101" pitchFamily="2" charset="-122"/>
                <a:cs typeface="Times New Roman" panose="02020603050405020304"/>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27827"/>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）该欧姆表表盘正中间位置处应标注的示数是多少？计算说明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063162" y="3644840"/>
            <a:ext cx="1723549"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4511030" y="1266491"/>
            <a:ext cx="2664296" cy="2359483"/>
          </a:xfrm>
          <a:prstGeom prst="rect">
            <a:avLst/>
          </a:prstGeom>
        </p:spPr>
      </p:pic>
      <p:sp>
        <p:nvSpPr>
          <p:cNvPr id="3" name="矩形 2"/>
          <p:cNvSpPr/>
          <p:nvPr/>
        </p:nvSpPr>
        <p:spPr>
          <a:xfrm>
            <a:off x="495209" y="1204008"/>
            <a:ext cx="1279517"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150 Ω</a:t>
            </a:r>
            <a:r>
              <a:rPr lang="zh-CN" altLang="zh-CN" sz="2400">
                <a:latin typeface="Times New Roman" panose="02020603050405020304"/>
                <a:ea typeface="宋体" panose="02010600030101010101" pitchFamily="2" charset="-122"/>
                <a:cs typeface="Times New Roman" panose="02020603050405020304"/>
              </a:rPr>
              <a:t>　</a:t>
            </a:r>
            <a:endParaRPr lang="zh-CN" altLang="en-US" sz="2400"/>
          </a:p>
        </p:txBody>
      </p:sp>
      <mc:AlternateContent xmlns:mc="http://schemas.openxmlformats.org/markup-compatibility/2006" xmlns:a14="http://schemas.microsoft.com/office/drawing/2010/main">
        <mc:Choice Requires="a14">
          <p:sp>
            <p:nvSpPr>
              <p:cNvPr id="6" name="内容占位符 12"/>
              <p:cNvSpPr txBox="1"/>
              <p:nvPr/>
            </p:nvSpPr>
            <p:spPr bwMode="auto">
              <a:xfrm>
                <a:off x="360854" y="4077072"/>
                <a:ext cx="11485848" cy="239020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en-US" altLang="zh-CN" i="1">
                    <a:solidFill>
                      <a:srgbClr val="000000"/>
                    </a:solidFill>
                  </a:rPr>
                  <a:t>A</a:t>
                </a:r>
                <a:r>
                  <a:rPr lang="zh-CN" altLang="zh-CN">
                    <a:solidFill>
                      <a:srgbClr val="000000"/>
                    </a:solidFill>
                    <a:cs typeface="Times New Roman" panose="02020603050405020304"/>
                  </a:rPr>
                  <a:t>、</a:t>
                </a:r>
                <a:r>
                  <a:rPr lang="en-US" altLang="zh-CN" i="1">
                    <a:solidFill>
                      <a:srgbClr val="000000"/>
                    </a:solidFill>
                  </a:rPr>
                  <a:t>B</a:t>
                </a:r>
                <a:r>
                  <a:rPr lang="zh-CN" altLang="zh-CN">
                    <a:solidFill>
                      <a:srgbClr val="000000"/>
                    </a:solidFill>
                    <a:cs typeface="Times New Roman" panose="02020603050405020304"/>
                  </a:rPr>
                  <a:t>接线柱直接接在一起时，</a:t>
                </a:r>
                <a:r>
                  <a:rPr lang="en-US" altLang="zh-CN" i="1">
                    <a:solidFill>
                      <a:srgbClr val="000000"/>
                    </a:solidFill>
                  </a:rPr>
                  <a:t>AB</a:t>
                </a:r>
                <a:r>
                  <a:rPr lang="zh-CN" altLang="zh-CN">
                    <a:solidFill>
                      <a:srgbClr val="000000"/>
                    </a:solidFill>
                    <a:cs typeface="Times New Roman" panose="02020603050405020304"/>
                  </a:rPr>
                  <a:t>间电阻为零，所以电源电压为</a:t>
                </a:r>
                <a:r>
                  <a:rPr lang="en-US" altLang="zh-CN" i="1">
                    <a:solidFill>
                      <a:srgbClr val="000000"/>
                    </a:solidFill>
                  </a:rPr>
                  <a:t>U</a:t>
                </a:r>
                <a:r>
                  <a:rPr lang="zh-CN" altLang="zh-CN">
                    <a:solidFill>
                      <a:srgbClr val="000000"/>
                    </a:solidFill>
                    <a:cs typeface="Times New Roman" panose="02020603050405020304"/>
                  </a:rPr>
                  <a:t>＝</a:t>
                </a:r>
                <a:r>
                  <a:rPr lang="en-US" altLang="zh-CN" i="1">
                    <a:solidFill>
                      <a:srgbClr val="000000"/>
                    </a:solidFill>
                  </a:rPr>
                  <a:t>I</a:t>
                </a:r>
                <a:r>
                  <a:rPr lang="zh-CN" altLang="zh-CN" baseline="-25000">
                    <a:solidFill>
                      <a:srgbClr val="000000"/>
                    </a:solidFill>
                    <a:cs typeface="Times New Roman" panose="02020603050405020304"/>
                  </a:rPr>
                  <a:t>满偏</a:t>
                </a:r>
                <a:r>
                  <a:rPr lang="en-US" altLang="zh-CN">
                    <a:solidFill>
                      <a:srgbClr val="000000"/>
                    </a:solidFill>
                    <a:ea typeface="Times New Roman" panose="02020603050405020304"/>
                  </a:rPr>
                  <a:t>·</a:t>
                </a:r>
                <a:r>
                  <a:rPr lang="en-US" altLang="zh-CN" i="1">
                    <a:solidFill>
                      <a:srgbClr val="000000"/>
                    </a:solidFill>
                  </a:rPr>
                  <a:t>R</a:t>
                </a:r>
                <a:r>
                  <a:rPr lang="zh-CN" altLang="zh-CN">
                    <a:solidFill>
                      <a:srgbClr val="000000"/>
                    </a:solidFill>
                    <a:cs typeface="Times New Roman" panose="02020603050405020304"/>
                  </a:rPr>
                  <a:t>＝</a:t>
                </a:r>
                <a:r>
                  <a:rPr lang="en-US" altLang="zh-CN">
                    <a:solidFill>
                      <a:srgbClr val="000000"/>
                    </a:solidFill>
                  </a:rPr>
                  <a:t>10</a:t>
                </a:r>
                <a:r>
                  <a:rPr lang="en-US" altLang="zh-CN">
                    <a:solidFill>
                      <a:srgbClr val="000000"/>
                    </a:solidFill>
                    <a:latin typeface="宋体" panose="02010600030101010101" pitchFamily="2" charset="-122"/>
                    <a:cs typeface="Times New Roman" panose="02020603050405020304"/>
                  </a:rPr>
                  <a:t>×</a:t>
                </a:r>
                <a:r>
                  <a:rPr lang="en-US" altLang="zh-CN">
                    <a:solidFill>
                      <a:srgbClr val="000000"/>
                    </a:solidFill>
                  </a:rPr>
                  <a:t>10</a:t>
                </a:r>
                <a:r>
                  <a:rPr lang="zh-CN" altLang="zh-CN" baseline="30000">
                    <a:solidFill>
                      <a:srgbClr val="000000"/>
                    </a:solidFill>
                    <a:cs typeface="Times New Roman" panose="02020603050405020304"/>
                  </a:rPr>
                  <a:t>－</a:t>
                </a:r>
                <a:r>
                  <a:rPr lang="en-US" altLang="zh-CN" baseline="30000">
                    <a:solidFill>
                      <a:srgbClr val="000000"/>
                    </a:solidFill>
                  </a:rPr>
                  <a:t>3</a:t>
                </a:r>
                <a:r>
                  <a:rPr lang="en-US" altLang="zh-CN">
                    <a:solidFill>
                      <a:srgbClr val="000000"/>
                    </a:solidFill>
                  </a:rPr>
                  <a:t> A</a:t>
                </a:r>
                <a:r>
                  <a:rPr lang="en-US" altLang="zh-CN">
                    <a:solidFill>
                      <a:srgbClr val="000000"/>
                    </a:solidFill>
                    <a:latin typeface="宋体" panose="02010600030101010101" pitchFamily="2" charset="-122"/>
                    <a:cs typeface="Times New Roman" panose="02020603050405020304"/>
                  </a:rPr>
                  <a:t>×</a:t>
                </a:r>
                <a:r>
                  <a:rPr lang="en-US" altLang="zh-CN">
                    <a:solidFill>
                      <a:srgbClr val="000000"/>
                    </a:solidFill>
                  </a:rPr>
                  <a:t>150 Ω</a:t>
                </a:r>
                <a:r>
                  <a:rPr lang="zh-CN" altLang="zh-CN">
                    <a:solidFill>
                      <a:srgbClr val="000000"/>
                    </a:solidFill>
                    <a:cs typeface="Times New Roman" panose="02020603050405020304"/>
                  </a:rPr>
                  <a:t>＝</a:t>
                </a:r>
                <a:r>
                  <a:rPr lang="en-US" altLang="zh-CN">
                    <a:solidFill>
                      <a:srgbClr val="000000"/>
                    </a:solidFill>
                  </a:rPr>
                  <a:t>1.5 V</a:t>
                </a:r>
                <a:r>
                  <a:rPr lang="zh-CN" altLang="zh-CN">
                    <a:solidFill>
                      <a:srgbClr val="000000"/>
                    </a:solidFill>
                    <a:cs typeface="Times New Roman" panose="02020603050405020304"/>
                  </a:rPr>
                  <a:t>，当指针指在欧姆表表盘正中央时，电路中的电流应该为</a:t>
                </a:r>
                <a:endParaRPr lang="en-US" altLang="zh-CN">
                  <a:solidFill>
                    <a:srgbClr val="000000"/>
                  </a:solidFill>
                  <a:cs typeface="Times New Roman" panose="02020603050405020304"/>
                </a:endParaRPr>
              </a:p>
              <a:p>
                <a:pPr algn="dist">
                  <a:lnSpc>
                    <a:spcPct val="120000"/>
                  </a:lnSpc>
                </a:pPr>
                <a:r>
                  <a:rPr lang="zh-CN" altLang="zh-CN">
                    <a:solidFill>
                      <a:srgbClr val="000000"/>
                    </a:solidFill>
                    <a:cs typeface="Times New Roman" panose="02020603050405020304"/>
                  </a:rPr>
                  <a:t>满偏的一半，即</a:t>
                </a:r>
                <a:r>
                  <a:rPr lang="en-US" altLang="zh-CN">
                    <a:solidFill>
                      <a:srgbClr val="000000"/>
                    </a:solidFill>
                  </a:rPr>
                  <a:t>5</a:t>
                </a:r>
                <a:r>
                  <a:rPr lang="en-US" altLang="zh-CN">
                    <a:solidFill>
                      <a:srgbClr val="000000"/>
                    </a:solidFill>
                    <a:latin typeface="宋体" panose="02010600030101010101" pitchFamily="2" charset="-122"/>
                    <a:cs typeface="Times New Roman" panose="02020603050405020304"/>
                  </a:rPr>
                  <a:t>×</a:t>
                </a:r>
                <a:r>
                  <a:rPr lang="en-US" altLang="zh-CN">
                    <a:solidFill>
                      <a:srgbClr val="000000"/>
                    </a:solidFill>
                  </a:rPr>
                  <a:t>10</a:t>
                </a:r>
                <a:r>
                  <a:rPr lang="zh-CN" altLang="zh-CN" baseline="30000">
                    <a:solidFill>
                      <a:srgbClr val="000000"/>
                    </a:solidFill>
                    <a:cs typeface="Times New Roman" panose="02020603050405020304"/>
                  </a:rPr>
                  <a:t>－</a:t>
                </a:r>
                <a:r>
                  <a:rPr lang="en-US" altLang="zh-CN" baseline="30000">
                    <a:solidFill>
                      <a:srgbClr val="000000"/>
                    </a:solidFill>
                  </a:rPr>
                  <a:t>3</a:t>
                </a:r>
                <a:r>
                  <a:rPr lang="en-US" altLang="zh-CN">
                    <a:solidFill>
                      <a:srgbClr val="000000"/>
                    </a:solidFill>
                  </a:rPr>
                  <a:t> A</a:t>
                </a:r>
                <a:r>
                  <a:rPr lang="zh-CN" altLang="zh-CN">
                    <a:solidFill>
                      <a:srgbClr val="000000"/>
                    </a:solidFill>
                    <a:cs typeface="Times New Roman" panose="02020603050405020304"/>
                  </a:rPr>
                  <a:t>，所以此时电路中的总电阻为</a:t>
                </a:r>
                <a:r>
                  <a:rPr lang="en-US" altLang="zh-CN" i="1">
                    <a:solidFill>
                      <a:srgbClr val="000000"/>
                    </a:solidFill>
                  </a:rPr>
                  <a:t>R</a:t>
                </a:r>
                <a:r>
                  <a:rPr lang="zh-CN" altLang="zh-CN" baseline="-25000">
                    <a:solidFill>
                      <a:srgbClr val="000000"/>
                    </a:solidFill>
                    <a:cs typeface="Times New Roman" panose="02020603050405020304"/>
                  </a:rPr>
                  <a:t>总</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rPr>
                        </m:ctrlPr>
                      </m:fPr>
                      <m:num>
                        <m:r>
                          <a:rPr lang="en-US" altLang="zh-CN" i="1">
                            <a:solidFill>
                              <a:srgbClr val="000000"/>
                            </a:solidFill>
                            <a:latin typeface="Cambria Math" panose="02040503050406030204"/>
                            <a:cs typeface="Times New Roman" panose="02020603050405020304"/>
                          </a:rPr>
                          <m:t>𝑈</m:t>
                        </m:r>
                      </m:num>
                      <m:den>
                        <m:r>
                          <a:rPr lang="en-US" altLang="zh-CN" i="1">
                            <a:solidFill>
                              <a:srgbClr val="000000"/>
                            </a:solidFill>
                            <a:latin typeface="Cambria Math" panose="02040503050406030204"/>
                            <a:cs typeface="Times New Roman" panose="02020603050405020304"/>
                          </a:rPr>
                          <m:t>𝐼</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rPr>
                        </m:ctrlPr>
                      </m:fPr>
                      <m:num>
                        <m:r>
                          <a:rPr lang="en-US" altLang="zh-CN" i="1">
                            <a:solidFill>
                              <a:srgbClr val="000000"/>
                            </a:solidFill>
                            <a:latin typeface="Cambria Math" panose="02040503050406030204"/>
                            <a:cs typeface="Times New Roman" panose="02020603050405020304"/>
                          </a:rPr>
                          <m:t>1</m:t>
                        </m:r>
                        <m:r>
                          <m:rPr>
                            <m:nor/>
                          </m:rPr>
                          <a:rPr lang="en-US" altLang="zh-CN">
                            <a:solidFill>
                              <a:srgbClr val="000000"/>
                            </a:solidFill>
                            <a:latin typeface="Cambria Math" panose="02040503050406030204" pitchFamily="18" charset="0"/>
                            <a:cs typeface="Times New Roman" panose="02020603050405020304"/>
                          </a:rPr>
                          <m:t>.</m:t>
                        </m:r>
                        <m:r>
                          <a:rPr lang="en-US" altLang="zh-CN" i="1">
                            <a:solidFill>
                              <a:srgbClr val="000000"/>
                            </a:solidFill>
                            <a:latin typeface="Cambria Math" panose="02040503050406030204"/>
                            <a:cs typeface="Times New Roman" panose="02020603050405020304"/>
                          </a:rPr>
                          <m:t>5</m:t>
                        </m:r>
                        <m:r>
                          <m:rPr>
                            <m:sty m:val="p"/>
                          </m:rPr>
                          <a:rPr lang="en-US" altLang="zh-CN" i="0">
                            <a:solidFill>
                              <a:srgbClr val="000000"/>
                            </a:solidFill>
                            <a:latin typeface="Cambria Math" panose="02040503050406030204"/>
                            <a:cs typeface="Times New Roman" panose="02020603050405020304"/>
                          </a:rPr>
                          <m:t>V</m:t>
                        </m:r>
                      </m:num>
                      <m:den>
                        <m:r>
                          <a:rPr lang="en-US" altLang="zh-CN" i="1">
                            <a:solidFill>
                              <a:srgbClr val="000000"/>
                            </a:solidFill>
                            <a:latin typeface="Cambria Math" panose="02040503050406030204"/>
                            <a:cs typeface="Times New Roman" panose="02020603050405020304"/>
                          </a:rPr>
                          <m:t>5</m:t>
                        </m:r>
                        <m:r>
                          <a:rPr lang="en-US" altLang="zh-CN">
                            <a:solidFill>
                              <a:srgbClr val="000000"/>
                            </a:solidFill>
                            <a:latin typeface="Cambria Math" panose="02040503050406030204"/>
                          </a:rPr>
                          <m:t>×</m:t>
                        </m:r>
                        <m:r>
                          <a:rPr lang="en-US" altLang="zh-CN" i="1">
                            <a:solidFill>
                              <a:srgbClr val="000000"/>
                            </a:solidFill>
                            <a:latin typeface="Cambria Math" panose="02040503050406030204"/>
                            <a:cs typeface="Times New Roman" panose="02020603050405020304"/>
                          </a:rPr>
                          <m:t>1</m:t>
                        </m:r>
                        <m:sSup>
                          <m:sSupPr>
                            <m:ctrlPr>
                              <a:rPr lang="zh-CN" altLang="zh-CN" i="1">
                                <a:solidFill>
                                  <a:srgbClr val="000000"/>
                                </a:solidFill>
                                <a:latin typeface="Cambria Math" panose="02040503050406030204" pitchFamily="18" charset="0"/>
                                <a:ea typeface="Cambria Math" panose="02040503050406030204"/>
                              </a:rPr>
                            </m:ctrlPr>
                          </m:sSupPr>
                          <m:e>
                            <m:r>
                              <a:rPr lang="en-US" altLang="zh-CN" i="1">
                                <a:solidFill>
                                  <a:srgbClr val="000000"/>
                                </a:solidFill>
                                <a:latin typeface="Cambria Math" panose="02040503050406030204"/>
                                <a:cs typeface="Times New Roman" panose="02020603050405020304"/>
                              </a:rPr>
                              <m:t>0</m:t>
                            </m:r>
                          </m:e>
                          <m:sup>
                            <m:r>
                              <a:rPr lang="en-US" altLang="zh-CN" b="0" i="1" smtClean="0">
                                <a:solidFill>
                                  <a:srgbClr val="000000"/>
                                </a:solidFill>
                                <a:latin typeface="Cambria Math" panose="02040503050406030204" pitchFamily="18" charset="0"/>
                                <a:cs typeface="Times New Roman" panose="02020603050405020304"/>
                              </a:rPr>
                              <m:t>−</m:t>
                            </m:r>
                            <m:r>
                              <a:rPr lang="en-US" altLang="zh-CN" i="1">
                                <a:solidFill>
                                  <a:srgbClr val="000000"/>
                                </a:solidFill>
                                <a:latin typeface="Cambria Math" panose="02040503050406030204"/>
                                <a:cs typeface="Times New Roman" panose="02020603050405020304"/>
                              </a:rPr>
                              <m:t>3</m:t>
                            </m:r>
                          </m:sup>
                        </m:sSup>
                        <m:r>
                          <m:rPr>
                            <m:nor/>
                          </m:rPr>
                          <a:rPr lang="en-US" altLang="zh-CN">
                            <a:solidFill>
                              <a:srgbClr val="000000"/>
                            </a:solidFill>
                            <a:latin typeface="Cambria Math" panose="02040503050406030204"/>
                            <a:cs typeface="Times New Roman" panose="02020603050405020304"/>
                          </a:rPr>
                          <m:t> </m:t>
                        </m:r>
                        <m:r>
                          <m:rPr>
                            <m:sty m:val="p"/>
                          </m:rPr>
                          <a:rPr lang="en-US" altLang="zh-CN" i="0">
                            <a:solidFill>
                              <a:srgbClr val="000000"/>
                            </a:solidFill>
                            <a:latin typeface="Cambria Math" panose="02040503050406030204"/>
                            <a:cs typeface="Times New Roman" panose="02020603050405020304"/>
                          </a:rPr>
                          <m:t>A</m:t>
                        </m:r>
                      </m:den>
                    </m:f>
                  </m:oMath>
                </a14:m>
                <a:r>
                  <a:rPr lang="zh-CN" altLang="zh-CN">
                    <a:solidFill>
                      <a:srgbClr val="000000"/>
                    </a:solidFill>
                    <a:cs typeface="Times New Roman" panose="02020603050405020304"/>
                  </a:rPr>
                  <a:t>＝</a:t>
                </a:r>
                <a:r>
                  <a:rPr lang="en-US" altLang="zh-CN">
                    <a:solidFill>
                      <a:srgbClr val="000000"/>
                    </a:solidFill>
                  </a:rPr>
                  <a:t>300 Ω</a:t>
                </a:r>
                <a:r>
                  <a:rPr lang="zh-CN" altLang="zh-CN">
                    <a:solidFill>
                      <a:srgbClr val="000000"/>
                    </a:solidFill>
                    <a:cs typeface="Times New Roman" panose="02020603050405020304"/>
                  </a:rPr>
                  <a:t>，</a:t>
                </a:r>
                <a:endParaRPr lang="en-US" altLang="zh-CN">
                  <a:solidFill>
                    <a:srgbClr val="000000"/>
                  </a:solidFill>
                  <a:cs typeface="Times New Roman" panose="02020603050405020304"/>
                </a:endParaRPr>
              </a:p>
              <a:p>
                <a:r>
                  <a:rPr lang="zh-CN" altLang="zh-CN">
                    <a:solidFill>
                      <a:srgbClr val="000000"/>
                    </a:solidFill>
                    <a:cs typeface="Times New Roman" panose="02020603050405020304"/>
                  </a:rPr>
                  <a:t>中间刻度标注的示数应该是</a:t>
                </a:r>
                <a:r>
                  <a:rPr lang="en-US" altLang="zh-CN" i="1">
                    <a:solidFill>
                      <a:srgbClr val="000000"/>
                    </a:solidFill>
                  </a:rPr>
                  <a:t>R</a:t>
                </a:r>
                <a:r>
                  <a:rPr lang="zh-CN" altLang="zh-CN" baseline="-25000">
                    <a:solidFill>
                      <a:srgbClr val="000000"/>
                    </a:solidFill>
                    <a:cs typeface="Times New Roman" panose="02020603050405020304"/>
                  </a:rPr>
                  <a:t>中</a:t>
                </a:r>
                <a:r>
                  <a:rPr lang="zh-CN" altLang="zh-CN">
                    <a:solidFill>
                      <a:srgbClr val="000000"/>
                    </a:solidFill>
                    <a:cs typeface="Times New Roman" panose="02020603050405020304"/>
                  </a:rPr>
                  <a:t>＝</a:t>
                </a:r>
                <a:r>
                  <a:rPr lang="en-US" altLang="zh-CN" i="1">
                    <a:solidFill>
                      <a:srgbClr val="000000"/>
                    </a:solidFill>
                  </a:rPr>
                  <a:t>R</a:t>
                </a:r>
                <a:r>
                  <a:rPr lang="zh-CN" altLang="zh-CN" baseline="-25000">
                    <a:solidFill>
                      <a:srgbClr val="000000"/>
                    </a:solidFill>
                    <a:cs typeface="Times New Roman" panose="02020603050405020304"/>
                  </a:rPr>
                  <a:t>总</a:t>
                </a:r>
                <a:r>
                  <a:rPr lang="zh-CN" altLang="zh-CN">
                    <a:solidFill>
                      <a:srgbClr val="000000"/>
                    </a:solidFill>
                    <a:cs typeface="Times New Roman" panose="02020603050405020304"/>
                  </a:rPr>
                  <a:t>－</a:t>
                </a:r>
                <a:r>
                  <a:rPr lang="en-US" altLang="zh-CN" i="1">
                    <a:solidFill>
                      <a:srgbClr val="000000"/>
                    </a:solidFill>
                  </a:rPr>
                  <a:t>R</a:t>
                </a:r>
                <a:r>
                  <a:rPr lang="zh-CN" altLang="zh-CN" baseline="-25000">
                    <a:solidFill>
                      <a:srgbClr val="000000"/>
                    </a:solidFill>
                    <a:cs typeface="Times New Roman" panose="02020603050405020304"/>
                  </a:rPr>
                  <a:t>满偏</a:t>
                </a:r>
                <a:r>
                  <a:rPr lang="zh-CN" altLang="zh-CN">
                    <a:solidFill>
                      <a:srgbClr val="000000"/>
                    </a:solidFill>
                    <a:cs typeface="Times New Roman" panose="02020603050405020304"/>
                  </a:rPr>
                  <a:t>＝</a:t>
                </a:r>
                <a:r>
                  <a:rPr lang="en-US" altLang="zh-CN">
                    <a:solidFill>
                      <a:srgbClr val="000000"/>
                    </a:solidFill>
                  </a:rPr>
                  <a:t>300 Ω</a:t>
                </a:r>
                <a:r>
                  <a:rPr lang="zh-CN" altLang="zh-CN">
                    <a:solidFill>
                      <a:srgbClr val="000000"/>
                    </a:solidFill>
                    <a:cs typeface="Times New Roman" panose="02020603050405020304"/>
                  </a:rPr>
                  <a:t>－</a:t>
                </a:r>
                <a:r>
                  <a:rPr lang="en-US" altLang="zh-CN">
                    <a:solidFill>
                      <a:srgbClr val="000000"/>
                    </a:solidFill>
                  </a:rPr>
                  <a:t>150 Ω</a:t>
                </a:r>
                <a:r>
                  <a:rPr lang="zh-CN" altLang="zh-CN">
                    <a:solidFill>
                      <a:srgbClr val="000000"/>
                    </a:solidFill>
                    <a:cs typeface="Times New Roman" panose="02020603050405020304"/>
                  </a:rPr>
                  <a:t>＝</a:t>
                </a:r>
                <a:r>
                  <a:rPr lang="en-US" altLang="zh-CN">
                    <a:solidFill>
                      <a:srgbClr val="000000"/>
                    </a:solidFill>
                  </a:rPr>
                  <a:t>150 Ω</a:t>
                </a:r>
                <a:r>
                  <a:rPr lang="en-US" altLang="zh-CN">
                    <a:solidFill>
                      <a:srgbClr val="000000"/>
                    </a:solidFill>
                    <a:latin typeface="宋体" panose="02010600030101010101" pitchFamily="2" charset="-122"/>
                    <a:cs typeface="Times New Roman" panose="02020603050405020304"/>
                  </a:rPr>
                  <a:t>.</a:t>
                </a:r>
                <a:endParaRPr lang="zh-CN" altLang="en-US"/>
              </a:p>
            </p:txBody>
          </p:sp>
        </mc:Choice>
        <mc:Fallback xmlns="">
          <p:sp>
            <p:nvSpPr>
              <p:cNvPr id="6" name="内容占位符 12"/>
              <p:cNvSpPr txBox="1">
                <a:spLocks noRot="1" noChangeAspect="1" noMove="1" noResize="1" noEditPoints="1" noAdjustHandles="1" noChangeArrowheads="1" noChangeShapeType="1" noTextEdit="1"/>
              </p:cNvSpPr>
              <p:nvPr/>
            </p:nvSpPr>
            <p:spPr bwMode="auto">
              <a:xfrm>
                <a:off x="360854" y="4077072"/>
                <a:ext cx="11485848" cy="2390206"/>
              </a:xfrm>
              <a:prstGeom prst="rect">
                <a:avLst/>
              </a:prstGeom>
              <a:blipFill rotWithShape="1">
                <a:blip r:embed="rId3"/>
                <a:stretch>
                  <a:fillRect l="-2" t="-16" r="1" b="1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35493"/>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）该欧姆表表盘上的刻度值是否均匀？说明理由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063162" y="4052506"/>
            <a:ext cx="1723549"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4511030" y="1674157"/>
            <a:ext cx="2664296" cy="2359483"/>
          </a:xfrm>
          <a:prstGeom prst="rect">
            <a:avLst/>
          </a:prstGeom>
        </p:spPr>
      </p:pic>
      <p:sp>
        <p:nvSpPr>
          <p:cNvPr id="2" name="矩形 1"/>
          <p:cNvSpPr/>
          <p:nvPr/>
        </p:nvSpPr>
        <p:spPr>
          <a:xfrm>
            <a:off x="570800" y="1530141"/>
            <a:ext cx="2937510" cy="645160"/>
          </a:xfrm>
          <a:prstGeom prst="rect">
            <a:avLst/>
          </a:prstGeom>
        </p:spPr>
        <p:txBody>
          <a:bodyPr wrap="none">
            <a:spAutoFit/>
          </a:bodyPr>
          <a:lstStyle/>
          <a:p>
            <a:pPr algn="just">
              <a:lnSpc>
                <a:spcPct val="150000"/>
              </a:lnSpc>
              <a:spcAft>
                <a:spcPts val="0"/>
              </a:spcAft>
            </a:pPr>
            <a:r>
              <a:rPr lang="zh-CN" altLang="zh-CN" sz="2400">
                <a:latin typeface="Times New Roman" panose="02020603050405020304"/>
                <a:ea typeface="宋体" panose="02010600030101010101" pitchFamily="2" charset="-122"/>
                <a:cs typeface="Times New Roman" panose="02020603050405020304"/>
              </a:rPr>
              <a:t>不均匀，理由见解析</a:t>
            </a:r>
            <a:endParaRPr lang="zh-CN" altLang="zh-CN" sz="2400">
              <a:solidFill>
                <a:srgbClr val="000000"/>
              </a:solidFill>
              <a:effectLst/>
              <a:latin typeface="Times New Roman" panose="02020603050405020304"/>
              <a:ea typeface="宋体" panose="02010600030101010101" pitchFamily="2" charset="-122"/>
              <a:cs typeface="Times New Roman" panose="02020603050405020304"/>
            </a:endParaRPr>
          </a:p>
        </p:txBody>
      </p:sp>
      <mc:AlternateContent xmlns:mc="http://schemas.openxmlformats.org/markup-compatibility/2006" xmlns:a14="http://schemas.microsoft.com/office/drawing/2010/main">
        <mc:Choice Requires="a14">
          <p:sp>
            <p:nvSpPr>
              <p:cNvPr id="6" name="内容占位符 11"/>
              <p:cNvSpPr txBox="1"/>
              <p:nvPr/>
            </p:nvSpPr>
            <p:spPr bwMode="auto">
              <a:xfrm>
                <a:off x="360854" y="4554477"/>
                <a:ext cx="11485848" cy="153881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根据欧姆定律</a:t>
                </a:r>
                <a:r>
                  <a:rPr lang="en-US" altLang="zh-CN" i="1">
                    <a:solidFill>
                      <a:srgbClr val="000000"/>
                    </a:solidFill>
                    <a:cs typeface="Times New Roman" panose="02020603050405020304"/>
                  </a:rPr>
                  <a:t>I</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𝑈</m:t>
                        </m:r>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i="1">
                                <a:solidFill>
                                  <a:srgbClr val="000000"/>
                                </a:solidFill>
                                <a:latin typeface="Cambria Math" panose="02040503050406030204"/>
                                <a:cs typeface="Times New Roman" panose="02020603050405020304"/>
                              </a:rPr>
                              <m:t>𝑅</m:t>
                            </m:r>
                          </m:e>
                          <m:sub>
                            <m:r>
                              <m:rPr>
                                <m:nor/>
                              </m:rPr>
                              <a:rPr lang="zh-CN" altLang="zh-CN" baseline="-25000">
                                <a:solidFill>
                                  <a:srgbClr val="000000"/>
                                </a:solidFill>
                                <a:latin typeface="Cambria Math" panose="02040503050406030204" pitchFamily="18" charset="0"/>
                                <a:cs typeface="Times New Roman" panose="02020603050405020304"/>
                              </a:rPr>
                              <m:t>满偏</m:t>
                            </m:r>
                          </m:sub>
                        </m:sSub>
                        <m:r>
                          <a:rPr lang="en-US" altLang="zh-CN" b="0" i="0" smtClean="0">
                            <a:solidFill>
                              <a:srgbClr val="000000"/>
                            </a:solidFill>
                            <a:latin typeface="Cambria Math" panose="02040503050406030204" pitchFamily="18" charset="0"/>
                            <a:cs typeface="Times New Roman" panose="02020603050405020304"/>
                          </a:rPr>
                          <m:t>+</m:t>
                        </m:r>
                        <m:r>
                          <a:rPr lang="en-US" altLang="zh-CN" i="1">
                            <a:solidFill>
                              <a:srgbClr val="000000"/>
                            </a:solidFill>
                            <a:latin typeface="Cambria Math" panose="02040503050406030204"/>
                            <a:cs typeface="Times New Roman" panose="02020603050405020304"/>
                          </a:rPr>
                          <m:t>𝑅</m:t>
                        </m:r>
                      </m:den>
                    </m:f>
                  </m:oMath>
                </a14:m>
                <a:r>
                  <a:rPr lang="zh-CN" altLang="zh-CN">
                    <a:solidFill>
                      <a:srgbClr val="000000"/>
                    </a:solidFill>
                    <a:cs typeface="Times New Roman" panose="02020603050405020304"/>
                  </a:rPr>
                  <a:t>，电源电压</a:t>
                </a:r>
                <a:r>
                  <a:rPr lang="en-US" altLang="zh-CN" i="1">
                    <a:solidFill>
                      <a:srgbClr val="000000"/>
                    </a:solidFill>
                    <a:cs typeface="Times New Roman" panose="02020603050405020304"/>
                  </a:rPr>
                  <a:t>U</a:t>
                </a:r>
                <a:r>
                  <a:rPr lang="zh-CN" altLang="zh-CN">
                    <a:solidFill>
                      <a:srgbClr val="000000"/>
                    </a:solidFill>
                    <a:cs typeface="Times New Roman" panose="02020603050405020304"/>
                  </a:rPr>
                  <a:t>、满偏电阻一定时，表盘的示数</a:t>
                </a:r>
                <a:r>
                  <a:rPr lang="en-US" altLang="zh-CN" i="1">
                    <a:solidFill>
                      <a:srgbClr val="000000"/>
                    </a:solidFill>
                    <a:cs typeface="Times New Roman" panose="02020603050405020304"/>
                  </a:rPr>
                  <a:t>I</a:t>
                </a:r>
                <a:r>
                  <a:rPr lang="zh-CN" altLang="zh-CN">
                    <a:solidFill>
                      <a:srgbClr val="000000"/>
                    </a:solidFill>
                    <a:cs typeface="Times New Roman" panose="02020603050405020304"/>
                  </a:rPr>
                  <a:t>与</a:t>
                </a:r>
                <a:r>
                  <a:rPr lang="en-US" altLang="zh-CN" i="1">
                    <a:solidFill>
                      <a:srgbClr val="000000"/>
                    </a:solidFill>
                    <a:cs typeface="Times New Roman" panose="02020603050405020304"/>
                  </a:rPr>
                  <a:t>A</a:t>
                </a:r>
                <a:r>
                  <a:rPr lang="zh-CN" altLang="zh-CN">
                    <a:solidFill>
                      <a:srgbClr val="000000"/>
                    </a:solidFill>
                    <a:cs typeface="Times New Roman" panose="02020603050405020304"/>
                  </a:rPr>
                  <a:t>、</a:t>
                </a:r>
                <a:r>
                  <a:rPr lang="en-US" altLang="zh-CN" i="1">
                    <a:solidFill>
                      <a:srgbClr val="000000"/>
                    </a:solidFill>
                    <a:cs typeface="Times New Roman" panose="02020603050405020304"/>
                  </a:rPr>
                  <a:t>B</a:t>
                </a:r>
                <a:r>
                  <a:rPr lang="zh-CN" altLang="zh-CN">
                    <a:solidFill>
                      <a:srgbClr val="000000"/>
                    </a:solidFill>
                    <a:cs typeface="Times New Roman" panose="02020603050405020304"/>
                  </a:rPr>
                  <a:t>间接入的电阻</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不成正比，所以该欧姆表表盘上的刻度值不是均匀的</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mc:Choice>
        <mc:Fallback xmlns="">
          <p:sp>
            <p:nvSpPr>
              <p:cNvPr id="6" name="内容占位符 11"/>
              <p:cNvSpPr txBox="1">
                <a:spLocks noRot="1" noChangeAspect="1" noMove="1" noResize="1" noEditPoints="1" noAdjustHandles="1" noChangeArrowheads="1" noChangeShapeType="1" noTextEdit="1"/>
              </p:cNvSpPr>
              <p:nvPr/>
            </p:nvSpPr>
            <p:spPr bwMode="auto">
              <a:xfrm>
                <a:off x="360854" y="4554477"/>
                <a:ext cx="11485848" cy="1538819"/>
              </a:xfrm>
              <a:prstGeom prst="rect">
                <a:avLst/>
              </a:prstGeom>
              <a:blipFill rotWithShape="1">
                <a:blip r:embed="rId3"/>
                <a:stretch>
                  <a:fillRect l="-2" t="-17" r="1" b="3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16430"/>
            <a:ext cx="11485848" cy="2862322"/>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下列四组电阻，分别并联后的等效电阻最小的是（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23826" y="724342"/>
            <a:ext cx="8167295" cy="858187"/>
          </a:xfrm>
          <a:prstGeom prst="rect">
            <a:avLst/>
          </a:prstGeom>
        </p:spPr>
      </p:pic>
      <p:sp>
        <p:nvSpPr>
          <p:cNvPr id="4" name="矩形 3"/>
          <p:cNvSpPr/>
          <p:nvPr/>
        </p:nvSpPr>
        <p:spPr>
          <a:xfrm>
            <a:off x="7563941" y="1606669"/>
            <a:ext cx="40748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D</a:t>
            </a:r>
            <a:endParaRPr lang="zh-CN" altLang="en-US" sz="2400"/>
          </a:p>
        </p:txBody>
      </p:sp>
      <mc:AlternateContent xmlns:mc="http://schemas.openxmlformats.org/markup-compatibility/2006" xmlns:a14="http://schemas.microsoft.com/office/drawing/2010/main">
        <mc:Choice Requires="a14">
          <p:sp>
            <p:nvSpPr>
              <p:cNvPr id="5" name="内容占位符 4"/>
              <p:cNvSpPr txBox="1"/>
              <p:nvPr/>
            </p:nvSpPr>
            <p:spPr bwMode="auto">
              <a:xfrm>
                <a:off x="360854" y="4180726"/>
                <a:ext cx="11485848" cy="223086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并联电路中总电阻的倒数等于各分电阻倒数之和，则</a:t>
                </a:r>
                <a:r>
                  <a:rPr lang="en-US" altLang="zh-CN">
                    <a:solidFill>
                      <a:srgbClr val="000000"/>
                    </a:solidFill>
                    <a:cs typeface="Times New Roman" panose="02020603050405020304"/>
                  </a:rPr>
                  <a:t>A</a:t>
                </a:r>
                <a:r>
                  <a:rPr lang="zh-CN" altLang="zh-CN">
                    <a:solidFill>
                      <a:srgbClr val="000000"/>
                    </a:solidFill>
                    <a:cs typeface="Times New Roman" panose="02020603050405020304"/>
                  </a:rPr>
                  <a:t>中总电阻为</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A</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8</m:t>
                        </m:r>
                        <m:r>
                          <m:rPr>
                            <m:sty m:val="p"/>
                          </m:rPr>
                          <a:rPr lang="en-US" altLang="zh-CN" i="0">
                            <a:solidFill>
                              <a:srgbClr val="000000"/>
                            </a:solidFill>
                            <a:latin typeface="Cambria Math" panose="02040503050406030204"/>
                            <a:cs typeface="Times New Roman" panose="02020603050405020304"/>
                          </a:rPr>
                          <m:t>Ω</m:t>
                        </m:r>
                        <m:r>
                          <a:rPr lang="en-US" altLang="zh-CN">
                            <a:solidFill>
                              <a:srgbClr val="000000"/>
                            </a:solidFill>
                            <a:latin typeface="Cambria Math" panose="02040503050406030204"/>
                            <a:cs typeface="Times New Roman" panose="02020603050405020304"/>
                          </a:rPr>
                          <m:t>×</m:t>
                        </m:r>
                        <m:r>
                          <a:rPr lang="en-US" altLang="zh-CN" i="1">
                            <a:solidFill>
                              <a:srgbClr val="000000"/>
                            </a:solidFill>
                            <a:latin typeface="Cambria Math" panose="02040503050406030204"/>
                            <a:cs typeface="Times New Roman" panose="02020603050405020304"/>
                          </a:rPr>
                          <m:t>14</m:t>
                        </m:r>
                        <m:r>
                          <m:rPr>
                            <m:sty m:val="p"/>
                          </m:rPr>
                          <a:rPr lang="en-US" altLang="zh-CN" i="0">
                            <a:solidFill>
                              <a:srgbClr val="000000"/>
                            </a:solidFill>
                            <a:latin typeface="Cambria Math" panose="02040503050406030204"/>
                            <a:cs typeface="Times New Roman" panose="02020603050405020304"/>
                          </a:rPr>
                          <m:t>Ω</m:t>
                        </m:r>
                      </m:num>
                      <m:den>
                        <m:r>
                          <a:rPr lang="en-US" altLang="zh-CN" i="1">
                            <a:solidFill>
                              <a:srgbClr val="000000"/>
                            </a:solidFill>
                            <a:latin typeface="Cambria Math" panose="02040503050406030204"/>
                            <a:cs typeface="Times New Roman" panose="02020603050405020304"/>
                          </a:rPr>
                          <m:t>8</m:t>
                        </m:r>
                        <m:r>
                          <m:rPr>
                            <m:sty m:val="p"/>
                          </m:rPr>
                          <a:rPr lang="en-US" altLang="zh-CN" i="0">
                            <a:solidFill>
                              <a:srgbClr val="000000"/>
                            </a:solidFill>
                            <a:latin typeface="Cambria Math" panose="02040503050406030204"/>
                            <a:cs typeface="Times New Roman" panose="02020603050405020304"/>
                          </a:rPr>
                          <m:t>Ω</m:t>
                        </m:r>
                        <m:r>
                          <a:rPr lang="en-US" altLang="zh-CN">
                            <a:solidFill>
                              <a:srgbClr val="000000"/>
                            </a:solidFill>
                            <a:latin typeface="Cambria Math" panose="02040503050406030204"/>
                            <a:cs typeface="Times New Roman" panose="02020603050405020304"/>
                          </a:rPr>
                          <m:t>+</m:t>
                        </m:r>
                        <m:r>
                          <a:rPr lang="en-US" altLang="zh-CN" i="1">
                            <a:solidFill>
                              <a:srgbClr val="000000"/>
                            </a:solidFill>
                            <a:latin typeface="Cambria Math" panose="02040503050406030204"/>
                            <a:cs typeface="Times New Roman" panose="02020603050405020304"/>
                          </a:rPr>
                          <m:t>14</m:t>
                        </m:r>
                        <m:r>
                          <m:rPr>
                            <m:sty m:val="p"/>
                          </m:rPr>
                          <a:rPr lang="en-US" altLang="zh-CN" i="0">
                            <a:solidFill>
                              <a:srgbClr val="000000"/>
                            </a:solidFill>
                            <a:latin typeface="Cambria Math" panose="02040503050406030204"/>
                            <a:cs typeface="Times New Roman" panose="02020603050405020304"/>
                          </a:rPr>
                          <m:t>Ω</m:t>
                        </m:r>
                      </m:den>
                    </m:f>
                  </m:oMath>
                </a14:m>
                <a:endParaRPr lang="en-US" altLang="zh-CN">
                  <a:solidFill>
                    <a:srgbClr val="000000"/>
                  </a:solidFill>
                  <a:cs typeface="Times New Roman" panose="02020603050405020304"/>
                </a:endParaRPr>
              </a:p>
              <a:p>
                <a:pPr hangingPunct="0">
                  <a:lnSpc>
                    <a:spcPct val="100000"/>
                  </a:lnSpc>
                  <a:spcAft>
                    <a:spcPts val="0"/>
                  </a:spcAft>
                </a:pP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112</m:t>
                        </m:r>
                      </m:num>
                      <m:den>
                        <m:r>
                          <a:rPr lang="en-US" altLang="zh-CN" i="1">
                            <a:solidFill>
                              <a:srgbClr val="000000"/>
                            </a:solidFill>
                            <a:latin typeface="Cambria Math" panose="02040503050406030204"/>
                            <a:cs typeface="Times New Roman" panose="02020603050405020304"/>
                          </a:rPr>
                          <m:t>22</m:t>
                        </m:r>
                      </m:den>
                    </m:f>
                  </m:oMath>
                </a14:m>
                <a:r>
                  <a:rPr lang="en-US" altLang="zh-CN">
                    <a:solidFill>
                      <a:srgbClr val="000000"/>
                    </a:solidFill>
                    <a:cs typeface="Times New Roman" panose="02020603050405020304"/>
                  </a:rPr>
                  <a:t> Ω</a:t>
                </a:r>
                <a:r>
                  <a:rPr lang="zh-CN" altLang="zh-CN">
                    <a:solidFill>
                      <a:srgbClr val="000000"/>
                    </a:solidFill>
                    <a:cs typeface="Times New Roman" panose="02020603050405020304"/>
                  </a:rPr>
                  <a:t>；</a:t>
                </a:r>
                <a:r>
                  <a:rPr lang="en-US" altLang="zh-CN">
                    <a:solidFill>
                      <a:srgbClr val="000000"/>
                    </a:solidFill>
                    <a:cs typeface="Times New Roman" panose="02020603050405020304"/>
                  </a:rPr>
                  <a:t>B</a:t>
                </a:r>
                <a:r>
                  <a:rPr lang="zh-CN" altLang="zh-CN">
                    <a:solidFill>
                      <a:srgbClr val="000000"/>
                    </a:solidFill>
                    <a:cs typeface="Times New Roman" panose="02020603050405020304"/>
                  </a:rPr>
                  <a:t>中总电阻为</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B</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6</m:t>
                        </m:r>
                        <m:r>
                          <m:rPr>
                            <m:sty m:val="p"/>
                          </m:rPr>
                          <a:rPr lang="en-US" altLang="zh-CN" i="0">
                            <a:solidFill>
                              <a:srgbClr val="000000"/>
                            </a:solidFill>
                            <a:latin typeface="Cambria Math" panose="02040503050406030204"/>
                            <a:cs typeface="Times New Roman" panose="02020603050405020304"/>
                          </a:rPr>
                          <m:t>Ω</m:t>
                        </m:r>
                        <m:r>
                          <a:rPr lang="en-US" altLang="zh-CN">
                            <a:solidFill>
                              <a:srgbClr val="000000"/>
                            </a:solidFill>
                            <a:latin typeface="Cambria Math" panose="02040503050406030204"/>
                            <a:cs typeface="Times New Roman" panose="02020603050405020304"/>
                          </a:rPr>
                          <m:t>×</m:t>
                        </m:r>
                        <m:r>
                          <a:rPr lang="en-US" altLang="zh-CN" i="1">
                            <a:solidFill>
                              <a:srgbClr val="000000"/>
                            </a:solidFill>
                            <a:latin typeface="Cambria Math" panose="02040503050406030204"/>
                            <a:cs typeface="Times New Roman" panose="02020603050405020304"/>
                          </a:rPr>
                          <m:t>16</m:t>
                        </m:r>
                        <m:r>
                          <m:rPr>
                            <m:sty m:val="p"/>
                          </m:rPr>
                          <a:rPr lang="en-US" altLang="zh-CN" i="0">
                            <a:solidFill>
                              <a:srgbClr val="000000"/>
                            </a:solidFill>
                            <a:latin typeface="Cambria Math" panose="02040503050406030204"/>
                            <a:cs typeface="Times New Roman" panose="02020603050405020304"/>
                          </a:rPr>
                          <m:t>Ω</m:t>
                        </m:r>
                      </m:num>
                      <m:den>
                        <m:r>
                          <a:rPr lang="en-US" altLang="zh-CN" i="1">
                            <a:solidFill>
                              <a:srgbClr val="000000"/>
                            </a:solidFill>
                            <a:latin typeface="Cambria Math" panose="02040503050406030204"/>
                            <a:cs typeface="Times New Roman" panose="02020603050405020304"/>
                          </a:rPr>
                          <m:t>6</m:t>
                        </m:r>
                        <m:r>
                          <m:rPr>
                            <m:sty m:val="p"/>
                          </m:rPr>
                          <a:rPr lang="en-US" altLang="zh-CN" i="0">
                            <a:solidFill>
                              <a:srgbClr val="000000"/>
                            </a:solidFill>
                            <a:latin typeface="Cambria Math" panose="02040503050406030204"/>
                            <a:cs typeface="Times New Roman" panose="02020603050405020304"/>
                          </a:rPr>
                          <m:t>Ω</m:t>
                        </m:r>
                        <m:r>
                          <a:rPr lang="en-US" altLang="zh-CN">
                            <a:solidFill>
                              <a:srgbClr val="000000"/>
                            </a:solidFill>
                            <a:latin typeface="Cambria Math" panose="02040503050406030204"/>
                            <a:cs typeface="Times New Roman" panose="02020603050405020304"/>
                          </a:rPr>
                          <m:t>+</m:t>
                        </m:r>
                        <m:r>
                          <a:rPr lang="en-US" altLang="zh-CN" i="1">
                            <a:solidFill>
                              <a:srgbClr val="000000"/>
                            </a:solidFill>
                            <a:latin typeface="Cambria Math" panose="02040503050406030204"/>
                            <a:cs typeface="Times New Roman" panose="02020603050405020304"/>
                          </a:rPr>
                          <m:t>16</m:t>
                        </m:r>
                        <m:r>
                          <m:rPr>
                            <m:sty m:val="p"/>
                          </m:rPr>
                          <a:rPr lang="en-US" altLang="zh-CN" i="0">
                            <a:solidFill>
                              <a:srgbClr val="000000"/>
                            </a:solidFill>
                            <a:latin typeface="Cambria Math" panose="02040503050406030204"/>
                            <a:cs typeface="Times New Roman" panose="02020603050405020304"/>
                          </a:rPr>
                          <m:t>Ω</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96</m:t>
                        </m:r>
                      </m:num>
                      <m:den>
                        <m:r>
                          <a:rPr lang="en-US" altLang="zh-CN" i="1">
                            <a:solidFill>
                              <a:srgbClr val="000000"/>
                            </a:solidFill>
                            <a:latin typeface="Cambria Math" panose="02040503050406030204"/>
                            <a:cs typeface="Times New Roman" panose="02020603050405020304"/>
                          </a:rPr>
                          <m:t>22</m:t>
                        </m:r>
                      </m:den>
                    </m:f>
                  </m:oMath>
                </a14:m>
                <a:r>
                  <a:rPr lang="en-US" altLang="zh-CN">
                    <a:solidFill>
                      <a:srgbClr val="000000"/>
                    </a:solidFill>
                    <a:cs typeface="Times New Roman" panose="02020603050405020304"/>
                  </a:rPr>
                  <a:t> Ω</a:t>
                </a:r>
                <a:r>
                  <a:rPr lang="zh-CN" altLang="zh-CN">
                    <a:solidFill>
                      <a:srgbClr val="000000"/>
                    </a:solidFill>
                    <a:cs typeface="Times New Roman" panose="02020603050405020304"/>
                  </a:rPr>
                  <a:t>；</a:t>
                </a:r>
                <a:r>
                  <a:rPr lang="en-US" altLang="zh-CN">
                    <a:solidFill>
                      <a:srgbClr val="000000"/>
                    </a:solidFill>
                    <a:cs typeface="Times New Roman" panose="02020603050405020304"/>
                  </a:rPr>
                  <a:t>C</a:t>
                </a:r>
                <a:r>
                  <a:rPr lang="zh-CN" altLang="zh-CN">
                    <a:solidFill>
                      <a:srgbClr val="000000"/>
                    </a:solidFill>
                    <a:cs typeface="Times New Roman" panose="02020603050405020304"/>
                  </a:rPr>
                  <a:t>中总电阻为</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C</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4</m:t>
                        </m:r>
                        <m:r>
                          <m:rPr>
                            <m:sty m:val="p"/>
                          </m:rPr>
                          <a:rPr lang="en-US" altLang="zh-CN" i="0">
                            <a:solidFill>
                              <a:srgbClr val="000000"/>
                            </a:solidFill>
                            <a:latin typeface="Cambria Math" panose="02040503050406030204"/>
                            <a:cs typeface="Times New Roman" panose="02020603050405020304"/>
                          </a:rPr>
                          <m:t>Ω</m:t>
                        </m:r>
                        <m:r>
                          <a:rPr lang="en-US" altLang="zh-CN">
                            <a:solidFill>
                              <a:srgbClr val="000000"/>
                            </a:solidFill>
                            <a:latin typeface="Cambria Math" panose="02040503050406030204"/>
                            <a:cs typeface="Times New Roman" panose="02020603050405020304"/>
                          </a:rPr>
                          <m:t>×</m:t>
                        </m:r>
                        <m:r>
                          <a:rPr lang="en-US" altLang="zh-CN" i="1">
                            <a:solidFill>
                              <a:srgbClr val="000000"/>
                            </a:solidFill>
                            <a:latin typeface="Cambria Math" panose="02040503050406030204"/>
                            <a:cs typeface="Times New Roman" panose="02020603050405020304"/>
                          </a:rPr>
                          <m:t>18</m:t>
                        </m:r>
                        <m:r>
                          <m:rPr>
                            <m:sty m:val="p"/>
                          </m:rPr>
                          <a:rPr lang="en-US" altLang="zh-CN" i="0">
                            <a:solidFill>
                              <a:srgbClr val="000000"/>
                            </a:solidFill>
                            <a:latin typeface="Cambria Math" panose="02040503050406030204"/>
                            <a:cs typeface="Times New Roman" panose="02020603050405020304"/>
                          </a:rPr>
                          <m:t>Ω</m:t>
                        </m:r>
                      </m:num>
                      <m:den>
                        <m:r>
                          <a:rPr lang="en-US" altLang="zh-CN" i="1">
                            <a:solidFill>
                              <a:srgbClr val="000000"/>
                            </a:solidFill>
                            <a:latin typeface="Cambria Math" panose="02040503050406030204"/>
                            <a:cs typeface="Times New Roman" panose="02020603050405020304"/>
                          </a:rPr>
                          <m:t>4</m:t>
                        </m:r>
                        <m:r>
                          <m:rPr>
                            <m:sty m:val="p"/>
                          </m:rPr>
                          <a:rPr lang="en-US" altLang="zh-CN" i="0">
                            <a:solidFill>
                              <a:srgbClr val="000000"/>
                            </a:solidFill>
                            <a:latin typeface="Cambria Math" panose="02040503050406030204"/>
                            <a:cs typeface="Times New Roman" panose="02020603050405020304"/>
                          </a:rPr>
                          <m:t>Ω</m:t>
                        </m:r>
                        <m:r>
                          <a:rPr lang="en-US" altLang="zh-CN">
                            <a:solidFill>
                              <a:srgbClr val="000000"/>
                            </a:solidFill>
                            <a:latin typeface="Cambria Math" panose="02040503050406030204"/>
                            <a:cs typeface="Times New Roman" panose="02020603050405020304"/>
                          </a:rPr>
                          <m:t>+</m:t>
                        </m:r>
                        <m:r>
                          <a:rPr lang="en-US" altLang="zh-CN" i="1">
                            <a:solidFill>
                              <a:srgbClr val="000000"/>
                            </a:solidFill>
                            <a:latin typeface="Cambria Math" panose="02040503050406030204"/>
                            <a:cs typeface="Times New Roman" panose="02020603050405020304"/>
                          </a:rPr>
                          <m:t>18</m:t>
                        </m:r>
                        <m:r>
                          <m:rPr>
                            <m:sty m:val="p"/>
                          </m:rPr>
                          <a:rPr lang="en-US" altLang="zh-CN" i="0">
                            <a:solidFill>
                              <a:srgbClr val="000000"/>
                            </a:solidFill>
                            <a:latin typeface="Cambria Math" panose="02040503050406030204"/>
                            <a:cs typeface="Times New Roman" panose="02020603050405020304"/>
                          </a:rPr>
                          <m:t>Ω</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72</m:t>
                        </m:r>
                      </m:num>
                      <m:den>
                        <m:r>
                          <a:rPr lang="en-US" altLang="zh-CN" i="1">
                            <a:solidFill>
                              <a:srgbClr val="000000"/>
                            </a:solidFill>
                            <a:latin typeface="Cambria Math" panose="02040503050406030204"/>
                            <a:cs typeface="Times New Roman" panose="02020603050405020304"/>
                          </a:rPr>
                          <m:t>22</m:t>
                        </m:r>
                      </m:den>
                    </m:f>
                  </m:oMath>
                </a14:m>
                <a:r>
                  <a:rPr lang="en-US" altLang="zh-CN">
                    <a:solidFill>
                      <a:srgbClr val="000000"/>
                    </a:solidFill>
                    <a:cs typeface="Times New Roman" panose="02020603050405020304"/>
                  </a:rPr>
                  <a:t> Ω</a:t>
                </a:r>
                <a:r>
                  <a:rPr lang="zh-CN" altLang="zh-CN">
                    <a:solidFill>
                      <a:srgbClr val="000000"/>
                    </a:solidFill>
                    <a:cs typeface="Times New Roman" panose="02020603050405020304"/>
                  </a:rPr>
                  <a:t>；</a:t>
                </a:r>
                <a:r>
                  <a:rPr lang="en-US" altLang="zh-CN">
                    <a:solidFill>
                      <a:srgbClr val="000000"/>
                    </a:solidFill>
                    <a:cs typeface="Times New Roman" panose="02020603050405020304"/>
                  </a:rPr>
                  <a:t>D</a:t>
                </a:r>
                <a:r>
                  <a:rPr lang="zh-CN" altLang="zh-CN">
                    <a:solidFill>
                      <a:srgbClr val="000000"/>
                    </a:solidFill>
                    <a:cs typeface="Times New Roman" panose="02020603050405020304"/>
                  </a:rPr>
                  <a:t>中总电</a:t>
                </a:r>
                <a:endParaRPr lang="en-US" altLang="zh-CN">
                  <a:solidFill>
                    <a:srgbClr val="000000"/>
                  </a:solidFill>
                  <a:cs typeface="Times New Roman" panose="02020603050405020304"/>
                </a:endParaRPr>
              </a:p>
              <a:p>
                <a:pPr hangingPunct="0">
                  <a:spcAft>
                    <a:spcPts val="0"/>
                  </a:spcAft>
                </a:pPr>
                <a:r>
                  <a:rPr lang="zh-CN" altLang="zh-CN">
                    <a:solidFill>
                      <a:srgbClr val="000000"/>
                    </a:solidFill>
                    <a:cs typeface="Times New Roman" panose="02020603050405020304"/>
                  </a:rPr>
                  <a:t>阻为</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D</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2</m:t>
                        </m:r>
                        <m:r>
                          <m:rPr>
                            <m:sty m:val="p"/>
                          </m:rPr>
                          <a:rPr lang="en-US" altLang="zh-CN" i="0">
                            <a:solidFill>
                              <a:srgbClr val="000000"/>
                            </a:solidFill>
                            <a:latin typeface="Cambria Math" panose="02040503050406030204"/>
                            <a:cs typeface="Times New Roman" panose="02020603050405020304"/>
                          </a:rPr>
                          <m:t>Ω</m:t>
                        </m:r>
                        <m:r>
                          <a:rPr lang="en-US" altLang="zh-CN">
                            <a:solidFill>
                              <a:srgbClr val="000000"/>
                            </a:solidFill>
                            <a:latin typeface="Cambria Math" panose="02040503050406030204"/>
                            <a:cs typeface="Times New Roman" panose="02020603050405020304"/>
                          </a:rPr>
                          <m:t>×</m:t>
                        </m:r>
                        <m:r>
                          <a:rPr lang="en-US" altLang="zh-CN" i="1">
                            <a:solidFill>
                              <a:srgbClr val="000000"/>
                            </a:solidFill>
                            <a:latin typeface="Cambria Math" panose="02040503050406030204"/>
                            <a:cs typeface="Times New Roman" panose="02020603050405020304"/>
                          </a:rPr>
                          <m:t>20</m:t>
                        </m:r>
                        <m:r>
                          <m:rPr>
                            <m:sty m:val="p"/>
                          </m:rPr>
                          <a:rPr lang="en-US" altLang="zh-CN" i="0">
                            <a:solidFill>
                              <a:srgbClr val="000000"/>
                            </a:solidFill>
                            <a:latin typeface="Cambria Math" panose="02040503050406030204"/>
                            <a:cs typeface="Times New Roman" panose="02020603050405020304"/>
                          </a:rPr>
                          <m:t>Ω</m:t>
                        </m:r>
                      </m:num>
                      <m:den>
                        <m:r>
                          <a:rPr lang="en-US" altLang="zh-CN" i="1">
                            <a:solidFill>
                              <a:srgbClr val="000000"/>
                            </a:solidFill>
                            <a:latin typeface="Cambria Math" panose="02040503050406030204"/>
                            <a:cs typeface="Times New Roman" panose="02020603050405020304"/>
                          </a:rPr>
                          <m:t>2</m:t>
                        </m:r>
                        <m:r>
                          <m:rPr>
                            <m:sty m:val="p"/>
                          </m:rPr>
                          <a:rPr lang="en-US" altLang="zh-CN" i="0">
                            <a:solidFill>
                              <a:srgbClr val="000000"/>
                            </a:solidFill>
                            <a:latin typeface="Cambria Math" panose="02040503050406030204"/>
                            <a:cs typeface="Times New Roman" panose="02020603050405020304"/>
                          </a:rPr>
                          <m:t>Ω</m:t>
                        </m:r>
                        <m:r>
                          <a:rPr lang="en-US" altLang="zh-CN">
                            <a:solidFill>
                              <a:srgbClr val="000000"/>
                            </a:solidFill>
                            <a:latin typeface="Cambria Math" panose="02040503050406030204"/>
                            <a:cs typeface="Times New Roman" panose="02020603050405020304"/>
                          </a:rPr>
                          <m:t>+</m:t>
                        </m:r>
                        <m:r>
                          <a:rPr lang="en-US" altLang="zh-CN" i="1">
                            <a:solidFill>
                              <a:srgbClr val="000000"/>
                            </a:solidFill>
                            <a:latin typeface="Cambria Math" panose="02040503050406030204"/>
                            <a:cs typeface="Times New Roman" panose="02020603050405020304"/>
                          </a:rPr>
                          <m:t>20</m:t>
                        </m:r>
                        <m:r>
                          <m:rPr>
                            <m:sty m:val="p"/>
                          </m:rPr>
                          <a:rPr lang="en-US" altLang="zh-CN" i="0">
                            <a:solidFill>
                              <a:srgbClr val="000000"/>
                            </a:solidFill>
                            <a:latin typeface="Cambria Math" panose="02040503050406030204"/>
                            <a:cs typeface="Times New Roman" panose="02020603050405020304"/>
                          </a:rPr>
                          <m:t>Ω</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40</m:t>
                        </m:r>
                      </m:num>
                      <m:den>
                        <m:r>
                          <a:rPr lang="en-US" altLang="zh-CN" i="1">
                            <a:solidFill>
                              <a:srgbClr val="000000"/>
                            </a:solidFill>
                            <a:latin typeface="Cambria Math" panose="02040503050406030204"/>
                            <a:cs typeface="Times New Roman" panose="02020603050405020304"/>
                          </a:rPr>
                          <m:t>22</m:t>
                        </m:r>
                      </m:den>
                    </m:f>
                  </m:oMath>
                </a14:m>
                <a:r>
                  <a:rPr lang="en-US" altLang="zh-CN">
                    <a:solidFill>
                      <a:srgbClr val="000000"/>
                    </a:solidFill>
                    <a:cs typeface="Times New Roman" panose="02020603050405020304"/>
                  </a:rPr>
                  <a:t> Ω</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综上可知，</a:t>
                </a:r>
                <a:r>
                  <a:rPr lang="en-US" altLang="zh-CN">
                    <a:solidFill>
                      <a:srgbClr val="000000"/>
                    </a:solidFill>
                    <a:cs typeface="Times New Roman" panose="02020603050405020304"/>
                  </a:rPr>
                  <a:t>D</a:t>
                </a:r>
                <a:r>
                  <a:rPr lang="zh-CN" altLang="zh-CN">
                    <a:solidFill>
                      <a:srgbClr val="000000"/>
                    </a:solidFill>
                    <a:cs typeface="Times New Roman" panose="02020603050405020304"/>
                  </a:rPr>
                  <a:t>中的总电阻最小</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mc:Choice>
        <mc:Fallback xmlns="">
          <p:sp>
            <p:nvSpPr>
              <p:cNvPr id="5" name="内容占位符 4"/>
              <p:cNvSpPr txBox="1">
                <a:spLocks noRot="1" noChangeAspect="1" noMove="1" noResize="1" noEditPoints="1" noAdjustHandles="1" noChangeArrowheads="1" noChangeShapeType="1" noTextEdit="1"/>
              </p:cNvSpPr>
              <p:nvPr/>
            </p:nvSpPr>
            <p:spPr bwMode="auto">
              <a:xfrm>
                <a:off x="360854" y="4180726"/>
                <a:ext cx="11485848" cy="2230867"/>
              </a:xfrm>
              <a:prstGeom prst="rect">
                <a:avLst/>
              </a:prstGeom>
              <a:blipFill rotWithShape="1">
                <a:blip r:embed="rId3"/>
                <a:stretch>
                  <a:fillRect l="-2" t="-23" r="1" b="2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p:nvPr/>
        </p:nvSpPr>
        <p:spPr bwMode="auto">
          <a:xfrm>
            <a:off x="360680" y="1341755"/>
            <a:ext cx="11485880" cy="2004695"/>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ea typeface="楷体" panose="02010609060101010101" pitchFamily="49" charset="-122"/>
                <a:cs typeface="Times New Roman" panose="02020603050405020304"/>
              </a:rPr>
              <a:t>                              </a:t>
            </a:r>
            <a:r>
              <a:rPr lang="zh-CN" altLang="zh-CN">
                <a:solidFill>
                  <a:srgbClr val="000000"/>
                </a:solidFill>
                <a:ea typeface="楷体" panose="02010609060101010101" pitchFamily="49" charset="-122"/>
                <a:cs typeface="Times New Roman" panose="02020603050405020304"/>
              </a:rPr>
              <a:t>本题考查用测量范围很小的电流表改装成欧姆表涉及的物理知识</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即考查欧姆定律的应用</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高中还会进一步学习电表的改装</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改装后的电表的应用</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属于高中重点内容</a:t>
            </a:r>
            <a:r>
              <a:rPr lang="en-US" altLang="zh-CN">
                <a:solidFill>
                  <a:srgbClr val="000000"/>
                </a:solidFill>
                <a:latin typeface="宋体" panose="02010600030101010101" pitchFamily="2" charset="-122"/>
                <a:cs typeface="Times New Roman" panose="02020603050405020304"/>
              </a:rPr>
              <a:t>.</a:t>
            </a: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zh-CN" altLang="zh-CN" sz="900">
              <a:solidFill>
                <a:srgbClr val="000000"/>
              </a:solidFill>
              <a:cs typeface="Times New Roman" panose="02020603050405020304"/>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854" y="1323516"/>
            <a:ext cx="2118523" cy="50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2776"/>
            <a:ext cx="11485848" cy="5202130"/>
          </a:xfrm>
        </p:spPr>
        <p:txBody>
          <a:bodyPr/>
          <a:lstStyle/>
          <a:p>
            <a:pPr hangingPunct="0">
              <a:lnSpc>
                <a:spcPct val="140000"/>
              </a:lnSpc>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泰州中考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）电子技师社团活动中小明对一个暗箱进行研究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暗箱表面有两个接线柱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，内部只接有</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阻值未知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小明用图甲所示的电路（</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）进行实验，在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都闭合和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断开的两种情况下，改变电阻箱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的阻值，读取电流表示数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，绘制了如图乙所示的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变化的曲线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下列判断中正确的是（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的阻值是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是根据开关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都闭合时</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40000"/>
              </a:lnSpc>
              <a:spcAft>
                <a:spcPts val="0"/>
              </a:spcAft>
              <a:tabLst>
                <a:tab pos="59410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测得的实验数据绘制的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暗箱内电阻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是串联连接的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60854" y="620688"/>
            <a:ext cx="7706301" cy="833914"/>
          </a:xfrm>
          <a:prstGeom prst="rect">
            <a:avLst/>
          </a:prstGeom>
        </p:spPr>
      </p:pic>
      <p:pic>
        <p:nvPicPr>
          <p:cNvPr id="4" name="图片 3"/>
          <p:cNvPicPr>
            <a:picLocks noChangeAspect="1"/>
          </p:cNvPicPr>
          <p:nvPr/>
        </p:nvPicPr>
        <p:blipFill>
          <a:blip r:embed="rId3"/>
          <a:stretch>
            <a:fillRect/>
          </a:stretch>
        </p:blipFill>
        <p:spPr>
          <a:xfrm>
            <a:off x="5735166" y="3573016"/>
            <a:ext cx="2492794" cy="2092880"/>
          </a:xfrm>
          <a:prstGeom prst="rect">
            <a:avLst/>
          </a:prstGeom>
        </p:spPr>
      </p:pic>
      <p:pic>
        <p:nvPicPr>
          <p:cNvPr id="5" name="图片 4"/>
          <p:cNvPicPr>
            <a:picLocks noChangeAspect="1"/>
          </p:cNvPicPr>
          <p:nvPr/>
        </p:nvPicPr>
        <p:blipFill>
          <a:blip r:embed="rId4">
            <a:clrChange>
              <a:clrFrom>
                <a:srgbClr val="FFFFFF"/>
              </a:clrFrom>
              <a:clrTo>
                <a:srgbClr val="FFFFFF">
                  <a:alpha val="0"/>
                </a:srgbClr>
              </a:clrTo>
            </a:clrChange>
          </a:blip>
          <a:stretch>
            <a:fillRect/>
          </a:stretch>
        </p:blipFill>
        <p:spPr>
          <a:xfrm>
            <a:off x="8687494" y="3429000"/>
            <a:ext cx="2864268" cy="2194636"/>
          </a:xfrm>
          <a:prstGeom prst="rect">
            <a:avLst/>
          </a:prstGeom>
        </p:spPr>
      </p:pic>
      <p:sp>
        <p:nvSpPr>
          <p:cNvPr id="6" name="矩形 5"/>
          <p:cNvSpPr/>
          <p:nvPr/>
        </p:nvSpPr>
        <p:spPr>
          <a:xfrm>
            <a:off x="6735341" y="5733256"/>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10044975" y="5589240"/>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067155" y="5848432"/>
            <a:ext cx="1723549"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4683621" y="3539108"/>
            <a:ext cx="40748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D</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内容占位符 9"/>
              <p:cNvSpPr>
                <a:spLocks noGrp="1"/>
              </p:cNvSpPr>
              <p:nvPr>
                <p:ph idx="1"/>
              </p:nvPr>
            </p:nvSpPr>
            <p:spPr>
              <a:xfrm>
                <a:off x="360854" y="676784"/>
                <a:ext cx="11485848" cy="3544304"/>
              </a:xfrm>
            </p:spPr>
            <p:txBody>
              <a:bodyPr/>
              <a:lstStyle/>
              <a:p>
                <a:pPr algn="dist" hangingPunct="0">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因为开关</a:t>
                </a:r>
                <a:r>
                  <a:rPr lang="en-US" altLang="zh-CN">
                    <a:solidFill>
                      <a:srgbClr val="000000"/>
                    </a:solidFill>
                    <a:cs typeface="Times New Roman" panose="02020603050405020304"/>
                  </a:rPr>
                  <a:t>S</a:t>
                </a:r>
                <a:r>
                  <a:rPr lang="zh-CN" altLang="zh-CN">
                    <a:solidFill>
                      <a:srgbClr val="000000"/>
                    </a:solidFill>
                    <a:cs typeface="Times New Roman" panose="02020603050405020304"/>
                  </a:rPr>
                  <a:t>、</a:t>
                </a:r>
                <a:r>
                  <a:rPr lang="en-US" altLang="zh-CN">
                    <a:solidFill>
                      <a:srgbClr val="000000"/>
                    </a:solidFill>
                    <a:cs typeface="Times New Roman" panose="02020603050405020304"/>
                  </a:rPr>
                  <a:t>S</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都闭合时，电阻箱的电阻不能为零，可以判断图像</a:t>
                </a:r>
                <a:r>
                  <a:rPr lang="en-US" altLang="zh-CN" i="1">
                    <a:solidFill>
                      <a:srgbClr val="000000"/>
                    </a:solidFill>
                    <a:cs typeface="Times New Roman" panose="02020603050405020304"/>
                  </a:rPr>
                  <a:t>B</a:t>
                </a:r>
                <a:r>
                  <a:rPr lang="zh-CN" altLang="zh-CN">
                    <a:solidFill>
                      <a:srgbClr val="000000"/>
                    </a:solidFill>
                    <a:cs typeface="Times New Roman" panose="02020603050405020304"/>
                  </a:rPr>
                  <a:t>为</a:t>
                </a:r>
                <a:r>
                  <a:rPr lang="en-US" altLang="zh-CN">
                    <a:solidFill>
                      <a:srgbClr val="000000"/>
                    </a:solidFill>
                    <a:cs typeface="Times New Roman" panose="02020603050405020304"/>
                  </a:rPr>
                  <a:t>S</a:t>
                </a:r>
                <a:r>
                  <a:rPr lang="zh-CN" altLang="zh-CN">
                    <a:solidFill>
                      <a:srgbClr val="000000"/>
                    </a:solidFill>
                    <a:cs typeface="Times New Roman" panose="02020603050405020304"/>
                  </a:rPr>
                  <a:t>、</a:t>
                </a:r>
                <a:r>
                  <a:rPr lang="en-US" altLang="zh-CN">
                    <a:solidFill>
                      <a:srgbClr val="000000"/>
                    </a:solidFill>
                    <a:cs typeface="Times New Roman" panose="02020603050405020304"/>
                  </a:rPr>
                  <a:t>S</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都闭合时的图像，电源电压</a:t>
                </a:r>
                <a:r>
                  <a:rPr lang="en-US" altLang="zh-CN" i="1">
                    <a:solidFill>
                      <a:srgbClr val="000000"/>
                    </a:solidFill>
                    <a:cs typeface="Times New Roman" panose="02020603050405020304"/>
                  </a:rPr>
                  <a:t>U</a:t>
                </a:r>
                <a:r>
                  <a:rPr lang="zh-CN" altLang="zh-CN">
                    <a:solidFill>
                      <a:srgbClr val="000000"/>
                    </a:solidFill>
                    <a:cs typeface="Times New Roman" panose="02020603050405020304"/>
                  </a:rPr>
                  <a:t>＝</a:t>
                </a:r>
                <a:r>
                  <a:rPr lang="en-US" altLang="zh-CN" i="1">
                    <a:solidFill>
                      <a:srgbClr val="000000"/>
                    </a:solidFill>
                    <a:cs typeface="Times New Roman" panose="02020603050405020304"/>
                  </a:rPr>
                  <a:t>IR</a:t>
                </a:r>
                <a:r>
                  <a:rPr lang="en-US" altLang="zh-CN" baseline="-25000">
                    <a:solidFill>
                      <a:srgbClr val="000000"/>
                    </a:solidFill>
                    <a:cs typeface="Times New Roman" panose="02020603050405020304"/>
                  </a:rPr>
                  <a:t>0</a:t>
                </a:r>
                <a:r>
                  <a:rPr lang="zh-CN" altLang="zh-CN">
                    <a:solidFill>
                      <a:srgbClr val="000000"/>
                    </a:solidFill>
                    <a:cs typeface="Times New Roman" panose="02020603050405020304"/>
                  </a:rPr>
                  <a:t>＝</a:t>
                </a:r>
                <a:r>
                  <a:rPr lang="en-US" altLang="zh-CN">
                    <a:solidFill>
                      <a:srgbClr val="000000"/>
                    </a:solidFill>
                    <a:cs typeface="Times New Roman" panose="02020603050405020304"/>
                  </a:rPr>
                  <a:t>1.4 A</a:t>
                </a:r>
                <a:r>
                  <a:rPr lang="en-US" altLang="zh-CN">
                    <a:solidFill>
                      <a:srgbClr val="000000"/>
                    </a:solidFill>
                    <a:latin typeface="宋体" panose="02010600030101010101" pitchFamily="2" charset="-122"/>
                    <a:cs typeface="Times New Roman" panose="02020603050405020304"/>
                  </a:rPr>
                  <a:t>×</a:t>
                </a:r>
                <a:r>
                  <a:rPr lang="en-US" altLang="zh-CN">
                    <a:solidFill>
                      <a:srgbClr val="000000"/>
                    </a:solidFill>
                    <a:cs typeface="Times New Roman" panose="02020603050405020304"/>
                  </a:rPr>
                  <a:t>30 Ω</a:t>
                </a:r>
                <a:r>
                  <a:rPr lang="zh-CN" altLang="zh-CN">
                    <a:solidFill>
                      <a:srgbClr val="000000"/>
                    </a:solidFill>
                    <a:cs typeface="Times New Roman" panose="02020603050405020304"/>
                  </a:rPr>
                  <a:t>＝</a:t>
                </a:r>
                <a:r>
                  <a:rPr lang="en-US" altLang="zh-CN">
                    <a:solidFill>
                      <a:srgbClr val="000000"/>
                    </a:solidFill>
                    <a:cs typeface="Times New Roman" panose="02020603050405020304"/>
                  </a:rPr>
                  <a:t>42 V</a:t>
                </a:r>
                <a:r>
                  <a:rPr lang="zh-CN" altLang="zh-CN">
                    <a:solidFill>
                      <a:srgbClr val="000000"/>
                    </a:solidFill>
                    <a:cs typeface="Times New Roman" panose="02020603050405020304"/>
                  </a:rPr>
                  <a:t>，</a:t>
                </a:r>
                <a:r>
                  <a:rPr lang="en-US" altLang="zh-CN">
                    <a:solidFill>
                      <a:srgbClr val="000000"/>
                    </a:solidFill>
                    <a:cs typeface="Times New Roman" panose="02020603050405020304"/>
                  </a:rPr>
                  <a:t>A</a:t>
                </a:r>
                <a:r>
                  <a:rPr lang="zh-CN" altLang="zh-CN">
                    <a:solidFill>
                      <a:srgbClr val="000000"/>
                    </a:solidFill>
                    <a:cs typeface="Times New Roman" panose="02020603050405020304"/>
                  </a:rPr>
                  <a:t>错误；图像</a:t>
                </a:r>
                <a:r>
                  <a:rPr lang="en-US" altLang="zh-CN" i="1">
                    <a:solidFill>
                      <a:srgbClr val="000000"/>
                    </a:solidFill>
                    <a:cs typeface="Times New Roman" panose="02020603050405020304"/>
                  </a:rPr>
                  <a:t>A</a:t>
                </a:r>
                <a:r>
                  <a:rPr lang="zh-CN" altLang="zh-CN">
                    <a:solidFill>
                      <a:srgbClr val="000000"/>
                    </a:solidFill>
                    <a:cs typeface="Times New Roman" panose="02020603050405020304"/>
                  </a:rPr>
                  <a:t>是开关</a:t>
                </a:r>
                <a:r>
                  <a:rPr lang="en-US" altLang="zh-CN">
                    <a:solidFill>
                      <a:srgbClr val="000000"/>
                    </a:solidFill>
                    <a:cs typeface="Times New Roman" panose="02020603050405020304"/>
                  </a:rPr>
                  <a:t>S</a:t>
                </a:r>
                <a:r>
                  <a:rPr lang="zh-CN" altLang="zh-CN">
                    <a:solidFill>
                      <a:srgbClr val="000000"/>
                    </a:solidFill>
                    <a:cs typeface="Times New Roman" panose="02020603050405020304"/>
                  </a:rPr>
                  <a:t>闭合，</a:t>
                </a:r>
                <a:endParaRPr lang="en-US" altLang="zh-CN">
                  <a:solidFill>
                    <a:srgbClr val="000000"/>
                  </a:solidFill>
                  <a:cs typeface="Times New Roman" panose="02020603050405020304"/>
                </a:endParaRPr>
              </a:p>
              <a:p>
                <a:pPr algn="dist" hangingPunct="0">
                  <a:lnSpc>
                    <a:spcPct val="120000"/>
                  </a:lnSpc>
                  <a:spcAft>
                    <a:spcPts val="0"/>
                  </a:spcAft>
                </a:pPr>
                <a:r>
                  <a:rPr lang="en-US" altLang="zh-CN">
                    <a:solidFill>
                      <a:srgbClr val="000000"/>
                    </a:solidFill>
                    <a:cs typeface="Times New Roman" panose="02020603050405020304"/>
                  </a:rPr>
                  <a:t>S</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断开的情况，电路中的总电阻</a:t>
                </a:r>
                <a:r>
                  <a:rPr lang="en-US" altLang="zh-CN" i="1">
                    <a:solidFill>
                      <a:srgbClr val="000000"/>
                    </a:solidFill>
                    <a:cs typeface="Times New Roman" panose="02020603050405020304"/>
                  </a:rPr>
                  <a:t>R</a:t>
                </a:r>
                <a:r>
                  <a:rPr lang="zh-CN" altLang="zh-CN" baseline="-25000">
                    <a:solidFill>
                      <a:srgbClr val="000000"/>
                    </a:solidFill>
                    <a:cs typeface="Times New Roman" panose="02020603050405020304"/>
                  </a:rPr>
                  <a:t>总</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𝑈</m:t>
                        </m:r>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𝐼</m:t>
                            </m:r>
                          </m:e>
                          <m:sub>
                            <m:r>
                              <a:rPr lang="en-US" altLang="zh-CN" b="0" i="1">
                                <a:solidFill>
                                  <a:srgbClr val="000000"/>
                                </a:solidFill>
                                <a:latin typeface="Cambria Math" panose="02040503050406030204"/>
                                <a:cs typeface="Times New Roman" panose="02020603050405020304"/>
                              </a:rPr>
                              <m:t>1</m:t>
                            </m:r>
                          </m:sub>
                        </m:sSub>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42</m:t>
                        </m:r>
                        <m:r>
                          <m:rPr>
                            <m:sty m:val="p"/>
                          </m:rPr>
                          <a:rPr lang="en-US" altLang="zh-CN" b="0" i="0">
                            <a:solidFill>
                              <a:srgbClr val="000000"/>
                            </a:solidFill>
                            <a:latin typeface="Cambria Math" panose="02040503050406030204"/>
                            <a:cs typeface="Times New Roman" panose="02020603050405020304"/>
                          </a:rPr>
                          <m:t>V</m:t>
                        </m:r>
                      </m:num>
                      <m:den>
                        <m:r>
                          <a:rPr lang="en-US" altLang="zh-CN" b="0" i="1">
                            <a:solidFill>
                              <a:srgbClr val="000000"/>
                            </a:solidFill>
                            <a:latin typeface="Cambria Math" panose="02040503050406030204"/>
                            <a:cs typeface="Times New Roman" panose="02020603050405020304"/>
                          </a:rPr>
                          <m:t>1</m:t>
                        </m:r>
                        <m:r>
                          <m:rPr>
                            <m:nor/>
                          </m:rPr>
                          <a:rPr lang="en-US" altLang="zh-CN">
                            <a:solidFill>
                              <a:srgbClr val="000000"/>
                            </a:solidFill>
                            <a:latin typeface="+mj-lt"/>
                            <a:cs typeface="Times New Roman" panose="02020603050405020304"/>
                          </a:rPr>
                          <m:t>.</m:t>
                        </m:r>
                        <m:r>
                          <a:rPr lang="en-US" altLang="zh-CN" b="0" i="1">
                            <a:solidFill>
                              <a:srgbClr val="000000"/>
                            </a:solidFill>
                            <a:latin typeface="Cambria Math" panose="02040503050406030204"/>
                            <a:cs typeface="Times New Roman" panose="02020603050405020304"/>
                          </a:rPr>
                          <m:t>4</m:t>
                        </m:r>
                        <m:r>
                          <m:rPr>
                            <m:sty m:val="p"/>
                          </m:rPr>
                          <a:rPr lang="en-US" altLang="zh-CN" b="0" i="0">
                            <a:solidFill>
                              <a:srgbClr val="000000"/>
                            </a:solidFill>
                            <a:latin typeface="Cambria Math" panose="02040503050406030204"/>
                            <a:cs typeface="Times New Roman" panose="02020603050405020304"/>
                          </a:rPr>
                          <m:t>A</m:t>
                        </m:r>
                      </m:den>
                    </m:f>
                  </m:oMath>
                </a14:m>
                <a:r>
                  <a:rPr lang="zh-CN" altLang="zh-CN">
                    <a:solidFill>
                      <a:srgbClr val="000000"/>
                    </a:solidFill>
                    <a:cs typeface="Times New Roman" panose="02020603050405020304"/>
                  </a:rPr>
                  <a:t>＝</a:t>
                </a:r>
                <a:r>
                  <a:rPr lang="en-US" altLang="zh-CN">
                    <a:solidFill>
                      <a:srgbClr val="000000"/>
                    </a:solidFill>
                    <a:cs typeface="Times New Roman" panose="02020603050405020304"/>
                  </a:rPr>
                  <a:t>30 Ω</a:t>
                </a:r>
                <a:r>
                  <a:rPr lang="zh-CN" altLang="zh-CN">
                    <a:solidFill>
                      <a:srgbClr val="000000"/>
                    </a:solidFill>
                    <a:cs typeface="Times New Roman" panose="02020603050405020304"/>
                  </a:rPr>
                  <a:t>，暗箱内的电阻</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zh-CN" altLang="zh-CN" baseline="-25000">
                    <a:solidFill>
                      <a:srgbClr val="000000"/>
                    </a:solidFill>
                    <a:cs typeface="Times New Roman" panose="02020603050405020304"/>
                  </a:rPr>
                  <a:t>总</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0</a:t>
                </a:r>
                <a:r>
                  <a:rPr lang="en-US" altLang="zh-CN" i="1">
                    <a:solidFill>
                      <a:srgbClr val="000000"/>
                    </a:solidFill>
                    <a:cs typeface="Times New Roman" panose="02020603050405020304"/>
                  </a:rPr>
                  <a:t>'</a:t>
                </a:r>
                <a:r>
                  <a:rPr lang="zh-CN" altLang="zh-CN">
                    <a:solidFill>
                      <a:srgbClr val="000000"/>
                    </a:solidFill>
                    <a:cs typeface="Times New Roman" panose="02020603050405020304"/>
                  </a:rPr>
                  <a:t>＝</a:t>
                </a:r>
                <a:r>
                  <a:rPr lang="en-US" altLang="zh-CN">
                    <a:solidFill>
                      <a:srgbClr val="000000"/>
                    </a:solidFill>
                    <a:cs typeface="Times New Roman" panose="02020603050405020304"/>
                  </a:rPr>
                  <a:t>30 </a:t>
                </a:r>
              </a:p>
              <a:p>
                <a:pPr hangingPunct="0">
                  <a:spcAft>
                    <a:spcPts val="0"/>
                  </a:spcAft>
                </a:pPr>
                <a:r>
                  <a:rPr lang="en-US" altLang="zh-CN">
                    <a:solidFill>
                      <a:srgbClr val="000000"/>
                    </a:solidFill>
                    <a:cs typeface="Times New Roman" panose="02020603050405020304"/>
                  </a:rPr>
                  <a:t>Ω</a:t>
                </a:r>
                <a:r>
                  <a:rPr lang="zh-CN" altLang="zh-CN">
                    <a:solidFill>
                      <a:srgbClr val="000000"/>
                    </a:solidFill>
                    <a:cs typeface="Times New Roman" panose="02020603050405020304"/>
                  </a:rPr>
                  <a:t>－</a:t>
                </a:r>
                <a:r>
                  <a:rPr lang="en-US" altLang="zh-CN">
                    <a:solidFill>
                      <a:srgbClr val="000000"/>
                    </a:solidFill>
                    <a:cs typeface="Times New Roman" panose="02020603050405020304"/>
                  </a:rPr>
                  <a:t>20 Ω</a:t>
                </a:r>
                <a:r>
                  <a:rPr lang="zh-CN" altLang="zh-CN">
                    <a:solidFill>
                      <a:srgbClr val="000000"/>
                    </a:solidFill>
                    <a:cs typeface="Times New Roman" panose="02020603050405020304"/>
                  </a:rPr>
                  <a:t>＝</a:t>
                </a:r>
                <a:r>
                  <a:rPr lang="en-US" altLang="zh-CN">
                    <a:solidFill>
                      <a:srgbClr val="000000"/>
                    </a:solidFill>
                    <a:cs typeface="Times New Roman" panose="02020603050405020304"/>
                  </a:rPr>
                  <a:t>10 Ω</a:t>
                </a:r>
                <a:r>
                  <a:rPr lang="zh-CN" altLang="zh-CN">
                    <a:solidFill>
                      <a:srgbClr val="000000"/>
                    </a:solidFill>
                    <a:cs typeface="Times New Roman" panose="02020603050405020304"/>
                  </a:rPr>
                  <a:t>＞</a:t>
                </a:r>
                <a:r>
                  <a:rPr lang="en-US" altLang="zh-CN">
                    <a:solidFill>
                      <a:srgbClr val="000000"/>
                    </a:solidFill>
                    <a:cs typeface="Times New Roman" panose="02020603050405020304"/>
                  </a:rPr>
                  <a:t>6 Ω</a:t>
                </a:r>
                <a:r>
                  <a:rPr lang="zh-CN" altLang="zh-CN">
                    <a:solidFill>
                      <a:srgbClr val="000000"/>
                    </a:solidFill>
                    <a:cs typeface="Times New Roman" panose="02020603050405020304"/>
                  </a:rPr>
                  <a:t>，所以</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串联，</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a:t>
                </a:r>
                <a:r>
                  <a:rPr lang="en-US" altLang="zh-CN">
                    <a:solidFill>
                      <a:srgbClr val="000000"/>
                    </a:solidFill>
                    <a:cs typeface="Times New Roman" panose="02020603050405020304"/>
                  </a:rPr>
                  <a:t>10 Ω</a:t>
                </a:r>
                <a:r>
                  <a:rPr lang="zh-CN" altLang="zh-CN">
                    <a:solidFill>
                      <a:srgbClr val="000000"/>
                    </a:solidFill>
                    <a:cs typeface="Times New Roman" panose="02020603050405020304"/>
                  </a:rPr>
                  <a:t>－</a:t>
                </a:r>
                <a:r>
                  <a:rPr lang="en-US" altLang="zh-CN">
                    <a:solidFill>
                      <a:srgbClr val="000000"/>
                    </a:solidFill>
                    <a:cs typeface="Times New Roman" panose="02020603050405020304"/>
                  </a:rPr>
                  <a:t>6 Ω</a:t>
                </a:r>
                <a:r>
                  <a:rPr lang="zh-CN" altLang="zh-CN">
                    <a:solidFill>
                      <a:srgbClr val="000000"/>
                    </a:solidFill>
                    <a:cs typeface="Times New Roman" panose="02020603050405020304"/>
                  </a:rPr>
                  <a:t>＝</a:t>
                </a:r>
                <a:r>
                  <a:rPr lang="en-US" altLang="zh-CN">
                    <a:solidFill>
                      <a:srgbClr val="000000"/>
                    </a:solidFill>
                    <a:cs typeface="Times New Roman" panose="02020603050405020304"/>
                  </a:rPr>
                  <a:t>4 Ω</a:t>
                </a:r>
                <a:r>
                  <a:rPr lang="zh-CN" altLang="zh-CN">
                    <a:solidFill>
                      <a:srgbClr val="000000"/>
                    </a:solidFill>
                    <a:cs typeface="Times New Roman" panose="02020603050405020304"/>
                  </a:rPr>
                  <a:t>，</a:t>
                </a:r>
                <a:r>
                  <a:rPr lang="en-US" altLang="zh-CN">
                    <a:solidFill>
                      <a:srgbClr val="000000"/>
                    </a:solidFill>
                    <a:cs typeface="Times New Roman" panose="02020603050405020304"/>
                  </a:rPr>
                  <a:t>B</a:t>
                </a:r>
                <a:r>
                  <a:rPr lang="zh-CN" altLang="zh-CN">
                    <a:solidFill>
                      <a:srgbClr val="000000"/>
                    </a:solidFill>
                    <a:cs typeface="Times New Roman" panose="02020603050405020304"/>
                  </a:rPr>
                  <a:t>错误；从</a:t>
                </a:r>
                <a:r>
                  <a:rPr lang="en-US" altLang="zh-CN">
                    <a:solidFill>
                      <a:srgbClr val="000000"/>
                    </a:solidFill>
                    <a:cs typeface="Times New Roman" panose="02020603050405020304"/>
                  </a:rPr>
                  <a:t>A</a:t>
                </a:r>
                <a:r>
                  <a:rPr lang="zh-CN" altLang="zh-CN">
                    <a:solidFill>
                      <a:srgbClr val="000000"/>
                    </a:solidFill>
                    <a:cs typeface="Times New Roman" panose="02020603050405020304"/>
                  </a:rPr>
                  <a:t>选项的分析可知，曲线</a:t>
                </a:r>
                <a:r>
                  <a:rPr lang="en-US" altLang="zh-CN" i="1">
                    <a:solidFill>
                      <a:srgbClr val="000000"/>
                    </a:solidFill>
                    <a:cs typeface="Times New Roman" panose="02020603050405020304"/>
                  </a:rPr>
                  <a:t>B</a:t>
                </a:r>
                <a:r>
                  <a:rPr lang="zh-CN" altLang="zh-CN">
                    <a:solidFill>
                      <a:srgbClr val="000000"/>
                    </a:solidFill>
                    <a:cs typeface="Times New Roman" panose="02020603050405020304"/>
                  </a:rPr>
                  <a:t>是</a:t>
                </a:r>
                <a:r>
                  <a:rPr lang="en-US" altLang="zh-CN">
                    <a:solidFill>
                      <a:srgbClr val="000000"/>
                    </a:solidFill>
                    <a:cs typeface="Times New Roman" panose="02020603050405020304"/>
                  </a:rPr>
                  <a:t>S</a:t>
                </a:r>
                <a:r>
                  <a:rPr lang="zh-CN" altLang="zh-CN">
                    <a:solidFill>
                      <a:srgbClr val="000000"/>
                    </a:solidFill>
                    <a:cs typeface="Times New Roman" panose="02020603050405020304"/>
                  </a:rPr>
                  <a:t>、</a:t>
                </a:r>
                <a:r>
                  <a:rPr lang="en-US" altLang="zh-CN">
                    <a:solidFill>
                      <a:srgbClr val="000000"/>
                    </a:solidFill>
                    <a:cs typeface="Times New Roman" panose="02020603050405020304"/>
                  </a:rPr>
                  <a:t>S</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都闭合的图像，</a:t>
                </a:r>
                <a:r>
                  <a:rPr lang="en-US" altLang="zh-CN">
                    <a:solidFill>
                      <a:srgbClr val="000000"/>
                    </a:solidFill>
                    <a:cs typeface="Times New Roman" panose="02020603050405020304"/>
                  </a:rPr>
                  <a:t>C</a:t>
                </a:r>
                <a:r>
                  <a:rPr lang="zh-CN" altLang="zh-CN">
                    <a:solidFill>
                      <a:srgbClr val="000000"/>
                    </a:solidFill>
                    <a:cs typeface="Times New Roman" panose="02020603050405020304"/>
                  </a:rPr>
                  <a:t>错误；由</a:t>
                </a:r>
                <a:r>
                  <a:rPr lang="en-US" altLang="zh-CN">
                    <a:solidFill>
                      <a:srgbClr val="000000"/>
                    </a:solidFill>
                    <a:cs typeface="Times New Roman" panose="02020603050405020304"/>
                  </a:rPr>
                  <a:t>B</a:t>
                </a:r>
                <a:r>
                  <a:rPr lang="zh-CN" altLang="zh-CN">
                    <a:solidFill>
                      <a:srgbClr val="000000"/>
                    </a:solidFill>
                    <a:cs typeface="Times New Roman" panose="02020603050405020304"/>
                  </a:rPr>
                  <a:t>选项中的计算可知，</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串联，</a:t>
                </a:r>
                <a:r>
                  <a:rPr lang="en-US" altLang="zh-CN">
                    <a:solidFill>
                      <a:srgbClr val="000000"/>
                    </a:solidFill>
                    <a:cs typeface="Times New Roman" panose="02020603050405020304"/>
                  </a:rPr>
                  <a:t>D</a:t>
                </a:r>
                <a:r>
                  <a:rPr lang="zh-CN" altLang="zh-CN">
                    <a:solidFill>
                      <a:srgbClr val="000000"/>
                    </a:solidFill>
                    <a:cs typeface="Times New Roman" panose="02020603050405020304"/>
                  </a:rPr>
                  <a:t>正确</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mc:Choice>
        <mc:Fallback xmlns="">
          <p:sp>
            <p:nvSpPr>
              <p:cNvPr id="10" name="内容占位符 9"/>
              <p:cNvSpPr>
                <a:spLocks noRot="1" noChangeAspect="1" noMove="1" noResize="1" noEditPoints="1" noAdjustHandles="1" noChangeArrowheads="1" noChangeShapeType="1" noTextEdit="1"/>
              </p:cNvSpPr>
              <p:nvPr>
                <p:ph idx="1"/>
              </p:nvPr>
            </p:nvSpPr>
            <p:spPr>
              <a:xfrm>
                <a:off x="360854" y="676784"/>
                <a:ext cx="11485848" cy="3544304"/>
              </a:xfrm>
              <a:blipFill rotWithShape="1">
                <a:blip r:embed="rId2"/>
                <a:stretch>
                  <a:fillRect l="-2" t="-14" r="1" b="-17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430910" y="3928408"/>
            <a:ext cx="2492794" cy="2092880"/>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6383238" y="3861048"/>
            <a:ext cx="2864268" cy="2194636"/>
          </a:xfrm>
          <a:prstGeom prst="rect">
            <a:avLst/>
          </a:prstGeom>
        </p:spPr>
      </p:pic>
      <p:sp>
        <p:nvSpPr>
          <p:cNvPr id="5" name="矩形 4"/>
          <p:cNvSpPr/>
          <p:nvPr/>
        </p:nvSpPr>
        <p:spPr>
          <a:xfrm>
            <a:off x="5375126" y="6021104"/>
            <a:ext cx="1723549"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）超载存在安全隐患，交通部门常用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检测货车是否超载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图甲是小枫设计的模拟地磅原理的简化电路图，电源电压恒为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规格可选，电压表（</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的测量范围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的阻值随所受压力</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变化关系如图乙所示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上方紧密连接一轻质绝缘平板，检测时将货车模型静置于其上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1054419" y="3538359"/>
            <a:ext cx="2305730" cy="2014392"/>
          </a:xfrm>
          <a:prstGeom prst="rect">
            <a:avLst/>
          </a:prstGeom>
        </p:spPr>
      </p:pic>
      <p:pic>
        <p:nvPicPr>
          <p:cNvPr id="4" name="图片 3"/>
          <p:cNvPicPr>
            <a:picLocks noChangeAspect="1"/>
          </p:cNvPicPr>
          <p:nvPr/>
        </p:nvPicPr>
        <p:blipFill>
          <a:blip r:embed="rId3"/>
          <a:stretch>
            <a:fillRect/>
          </a:stretch>
        </p:blipFill>
        <p:spPr>
          <a:xfrm>
            <a:off x="4871070" y="3538359"/>
            <a:ext cx="2214341" cy="2057072"/>
          </a:xfrm>
          <a:prstGeom prst="rect">
            <a:avLst/>
          </a:prstGeom>
        </p:spPr>
      </p:pic>
      <p:pic>
        <p:nvPicPr>
          <p:cNvPr id="5" name="图片 4"/>
          <p:cNvPicPr>
            <a:picLocks noChangeAspect="1"/>
          </p:cNvPicPr>
          <p:nvPr/>
        </p:nvPicPr>
        <p:blipFill>
          <a:blip r:embed="rId4">
            <a:clrChange>
              <a:clrFrom>
                <a:srgbClr val="FFFFFF"/>
              </a:clrFrom>
              <a:clrTo>
                <a:srgbClr val="FFFFFF">
                  <a:alpha val="0"/>
                </a:srgbClr>
              </a:clrTo>
            </a:clrChange>
          </a:blip>
          <a:stretch>
            <a:fillRect/>
          </a:stretch>
        </p:blipFill>
        <p:spPr>
          <a:xfrm>
            <a:off x="8316106" y="3356992"/>
            <a:ext cx="2299900" cy="2034856"/>
          </a:xfrm>
          <a:prstGeom prst="rect">
            <a:avLst/>
          </a:prstGeom>
        </p:spPr>
      </p:pic>
      <p:sp>
        <p:nvSpPr>
          <p:cNvPr id="6" name="矩形 5"/>
          <p:cNvSpPr/>
          <p:nvPr/>
        </p:nvSpPr>
        <p:spPr>
          <a:xfrm>
            <a:off x="1832429" y="5517232"/>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890795" y="5441730"/>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9347179" y="5445224"/>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9" name="矩形 8"/>
          <p:cNvSpPr/>
          <p:nvPr/>
        </p:nvSpPr>
        <p:spPr>
          <a:xfrm>
            <a:off x="5298182" y="6021104"/>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33968"/>
            <a:ext cx="11485848" cy="64633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）若货车模型总质量为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，则其所受重力为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1142130" y="1766550"/>
            <a:ext cx="2576811" cy="2251221"/>
          </a:xfrm>
          <a:prstGeom prst="rect">
            <a:avLst/>
          </a:prstGeom>
        </p:spPr>
      </p:pic>
      <p:pic>
        <p:nvPicPr>
          <p:cNvPr id="5" name="图片 4"/>
          <p:cNvPicPr>
            <a:picLocks noChangeAspect="1"/>
          </p:cNvPicPr>
          <p:nvPr/>
        </p:nvPicPr>
        <p:blipFill>
          <a:blip r:embed="rId3"/>
          <a:stretch>
            <a:fillRect/>
          </a:stretch>
        </p:blipFill>
        <p:spPr>
          <a:xfrm>
            <a:off x="4958782" y="1766550"/>
            <a:ext cx="2474678" cy="2298919"/>
          </a:xfrm>
          <a:prstGeom prst="rect">
            <a:avLst/>
          </a:prstGeom>
        </p:spPr>
      </p:pic>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8403818" y="1585183"/>
            <a:ext cx="2570296" cy="2274091"/>
          </a:xfrm>
          <a:prstGeom prst="rect">
            <a:avLst/>
          </a:prstGeom>
        </p:spPr>
      </p:pic>
      <p:sp>
        <p:nvSpPr>
          <p:cNvPr id="7" name="矩形 6"/>
          <p:cNvSpPr/>
          <p:nvPr/>
        </p:nvSpPr>
        <p:spPr>
          <a:xfrm>
            <a:off x="1920141" y="4078813"/>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5978507" y="4003311"/>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9434891" y="4006805"/>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5385894" y="4582685"/>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2" name="矩形 1"/>
          <p:cNvSpPr/>
          <p:nvPr/>
        </p:nvSpPr>
        <p:spPr>
          <a:xfrm>
            <a:off x="7319342" y="1094943"/>
            <a:ext cx="492443"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15</a:t>
            </a:r>
            <a:endParaRPr lang="zh-CN" altLang="en-US" sz="2400"/>
          </a:p>
        </p:txBody>
      </p:sp>
      <p:sp>
        <p:nvSpPr>
          <p:cNvPr id="11" name="内容占位符 1"/>
          <p:cNvSpPr txBox="1"/>
          <p:nvPr/>
        </p:nvSpPr>
        <p:spPr bwMode="auto">
          <a:xfrm>
            <a:off x="360854" y="51570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货车模型总质量为</a:t>
            </a:r>
            <a:r>
              <a:rPr lang="en-US" altLang="zh-CN">
                <a:solidFill>
                  <a:srgbClr val="000000"/>
                </a:solidFill>
              </a:rPr>
              <a:t>1.5 kg</a:t>
            </a:r>
            <a:r>
              <a:rPr lang="zh-CN" altLang="zh-CN">
                <a:solidFill>
                  <a:srgbClr val="000000"/>
                </a:solidFill>
                <a:cs typeface="Times New Roman" panose="02020603050405020304"/>
              </a:rPr>
              <a:t>，则重力为</a:t>
            </a:r>
            <a:r>
              <a:rPr lang="en-US" altLang="zh-CN" i="1">
                <a:solidFill>
                  <a:srgbClr val="000000"/>
                </a:solidFill>
              </a:rPr>
              <a:t>G</a:t>
            </a:r>
            <a:r>
              <a:rPr lang="zh-CN" altLang="zh-CN">
                <a:solidFill>
                  <a:srgbClr val="000000"/>
                </a:solidFill>
                <a:cs typeface="Times New Roman" panose="02020603050405020304"/>
              </a:rPr>
              <a:t>＝</a:t>
            </a:r>
            <a:r>
              <a:rPr lang="en-US" altLang="zh-CN" i="1">
                <a:solidFill>
                  <a:srgbClr val="000000"/>
                </a:solidFill>
              </a:rPr>
              <a:t>mg</a:t>
            </a:r>
            <a:r>
              <a:rPr lang="zh-CN" altLang="zh-CN">
                <a:solidFill>
                  <a:srgbClr val="000000"/>
                </a:solidFill>
                <a:cs typeface="Times New Roman" panose="02020603050405020304"/>
              </a:rPr>
              <a:t>＝</a:t>
            </a:r>
            <a:r>
              <a:rPr lang="en-US" altLang="zh-CN">
                <a:solidFill>
                  <a:srgbClr val="000000"/>
                </a:solidFill>
              </a:rPr>
              <a:t>1.5 kg</a:t>
            </a:r>
            <a:r>
              <a:rPr lang="en-US" altLang="zh-CN">
                <a:solidFill>
                  <a:srgbClr val="000000"/>
                </a:solidFill>
                <a:latin typeface="宋体" panose="02010600030101010101" pitchFamily="2" charset="-122"/>
                <a:cs typeface="Times New Roman" panose="02020603050405020304"/>
              </a:rPr>
              <a:t>×</a:t>
            </a:r>
            <a:r>
              <a:rPr lang="en-US" altLang="zh-CN">
                <a:solidFill>
                  <a:srgbClr val="000000"/>
                </a:solidFill>
              </a:rPr>
              <a:t>10 N</a:t>
            </a:r>
            <a:r>
              <a:rPr lang="en-US" altLang="zh-CN" i="1">
                <a:solidFill>
                  <a:srgbClr val="000000"/>
                </a:solidFill>
              </a:rPr>
              <a:t>/</a:t>
            </a:r>
            <a:r>
              <a:rPr lang="en-US" altLang="zh-CN">
                <a:solidFill>
                  <a:srgbClr val="000000"/>
                </a:solidFill>
              </a:rPr>
              <a:t>kg</a:t>
            </a:r>
            <a:r>
              <a:rPr lang="zh-CN" altLang="zh-CN">
                <a:solidFill>
                  <a:srgbClr val="000000"/>
                </a:solidFill>
                <a:cs typeface="Times New Roman" panose="02020603050405020304"/>
              </a:rPr>
              <a:t>＝</a:t>
            </a:r>
            <a:r>
              <a:rPr lang="en-US" altLang="zh-CN">
                <a:solidFill>
                  <a:srgbClr val="000000"/>
                </a:solidFill>
              </a:rPr>
              <a:t>15 N</a:t>
            </a:r>
            <a:r>
              <a:rPr lang="en-US" altLang="zh-CN">
                <a:solidFill>
                  <a:srgbClr val="000000"/>
                </a:solidFill>
                <a:latin typeface="宋体" panose="02010600030101010101" pitchFamily="2" charset="-122"/>
                <a:cs typeface="Times New Roman" panose="02020603050405020304"/>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）如果用图甲所示电路检测，当定值电阻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一定时，静置在绝缘平板上的货车模型总质量越大，电压表示数越</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1142130" y="2026191"/>
            <a:ext cx="2576811" cy="2251221"/>
          </a:xfrm>
          <a:prstGeom prst="rect">
            <a:avLst/>
          </a:prstGeom>
        </p:spPr>
      </p:pic>
      <p:pic>
        <p:nvPicPr>
          <p:cNvPr id="5" name="图片 4"/>
          <p:cNvPicPr>
            <a:picLocks noChangeAspect="1"/>
          </p:cNvPicPr>
          <p:nvPr/>
        </p:nvPicPr>
        <p:blipFill>
          <a:blip r:embed="rId3"/>
          <a:stretch>
            <a:fillRect/>
          </a:stretch>
        </p:blipFill>
        <p:spPr>
          <a:xfrm>
            <a:off x="4958782" y="2026191"/>
            <a:ext cx="2474678" cy="2298919"/>
          </a:xfrm>
          <a:prstGeom prst="rect">
            <a:avLst/>
          </a:prstGeom>
        </p:spPr>
      </p:pic>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8403818" y="1844824"/>
            <a:ext cx="2570296" cy="2274091"/>
          </a:xfrm>
          <a:prstGeom prst="rect">
            <a:avLst/>
          </a:prstGeom>
        </p:spPr>
      </p:pic>
      <p:sp>
        <p:nvSpPr>
          <p:cNvPr id="7" name="矩形 6"/>
          <p:cNvSpPr/>
          <p:nvPr/>
        </p:nvSpPr>
        <p:spPr>
          <a:xfrm>
            <a:off x="1920141" y="4338454"/>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5978507" y="4262952"/>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9434891" y="4266446"/>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5385894" y="4842326"/>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2" name="矩形 1"/>
          <p:cNvSpPr/>
          <p:nvPr/>
        </p:nvSpPr>
        <p:spPr>
          <a:xfrm>
            <a:off x="4740334" y="1383159"/>
            <a:ext cx="494046" cy="461665"/>
          </a:xfrm>
          <a:prstGeom prst="rect">
            <a:avLst/>
          </a:prstGeom>
        </p:spPr>
        <p:txBody>
          <a:bodyPr wrap="none">
            <a:spAutoFit/>
          </a:bodyPr>
          <a:lstStyle/>
          <a:p>
            <a:r>
              <a:rPr lang="zh-CN" altLang="zh-CN" sz="2400">
                <a:latin typeface="Times New Roman" panose="02020603050405020304"/>
                <a:ea typeface="宋体" panose="02010600030101010101" pitchFamily="2" charset="-122"/>
                <a:cs typeface="Times New Roman" panose="02020603050405020304"/>
              </a:rPr>
              <a:t>小</a:t>
            </a:r>
            <a:endParaRPr lang="zh-CN" altLang="en-US" sz="2400"/>
          </a:p>
        </p:txBody>
      </p:sp>
      <p:sp>
        <p:nvSpPr>
          <p:cNvPr id="11" name="内容占位符 2"/>
          <p:cNvSpPr txBox="1"/>
          <p:nvPr/>
        </p:nvSpPr>
        <p:spPr bwMode="auto">
          <a:xfrm>
            <a:off x="513254" y="539509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货车模型质量越大，对绝缘平板的压力越大，由图乙可知，压力越大，力敏电阻</a:t>
            </a:r>
            <a:r>
              <a:rPr lang="en-US" altLang="zh-CN" i="1">
                <a:solidFill>
                  <a:srgbClr val="000000"/>
                </a:solidFill>
              </a:rPr>
              <a:t>R</a:t>
            </a:r>
            <a:r>
              <a:rPr lang="zh-CN" altLang="zh-CN">
                <a:solidFill>
                  <a:srgbClr val="000000"/>
                </a:solidFill>
                <a:cs typeface="Times New Roman" panose="02020603050405020304"/>
              </a:rPr>
              <a:t>的阻值越小，根据串联分压原理可知，</a:t>
            </a:r>
            <a:r>
              <a:rPr lang="en-US" altLang="zh-CN" i="1">
                <a:solidFill>
                  <a:srgbClr val="000000"/>
                </a:solidFill>
              </a:rPr>
              <a:t>R</a:t>
            </a:r>
            <a:r>
              <a:rPr lang="zh-CN" altLang="zh-CN">
                <a:solidFill>
                  <a:srgbClr val="000000"/>
                </a:solidFill>
                <a:cs typeface="Times New Roman" panose="02020603050405020304"/>
              </a:rPr>
              <a:t>分得的电压变小，即电压表示数越小</a:t>
            </a:r>
            <a:r>
              <a:rPr lang="en-US" altLang="zh-CN">
                <a:solidFill>
                  <a:srgbClr val="000000"/>
                </a:solidFill>
                <a:latin typeface="宋体" panose="02010600030101010101" pitchFamily="2" charset="-122"/>
                <a:cs typeface="Times New Roman" panose="02020603050405020304"/>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2144"/>
            <a:ext cx="11485848" cy="168424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）小枫将电压表改接到定值电阻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两端后，如图丙所示，且将电压表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刻度线处设置为货车模型总质量最大值，超过此刻度线代表超载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如果设定检测的货车模型总质量不超过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阻值应为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1142130" y="2774846"/>
            <a:ext cx="2576811" cy="2251221"/>
          </a:xfrm>
          <a:prstGeom prst="rect">
            <a:avLst/>
          </a:prstGeom>
        </p:spPr>
      </p:pic>
      <p:pic>
        <p:nvPicPr>
          <p:cNvPr id="5" name="图片 4"/>
          <p:cNvPicPr>
            <a:picLocks noChangeAspect="1"/>
          </p:cNvPicPr>
          <p:nvPr/>
        </p:nvPicPr>
        <p:blipFill>
          <a:blip r:embed="rId3"/>
          <a:stretch>
            <a:fillRect/>
          </a:stretch>
        </p:blipFill>
        <p:spPr>
          <a:xfrm>
            <a:off x="4943078" y="2788190"/>
            <a:ext cx="2474678" cy="2298919"/>
          </a:xfrm>
          <a:prstGeom prst="rect">
            <a:avLst/>
          </a:prstGeom>
        </p:spPr>
      </p:pic>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8403818" y="2593479"/>
            <a:ext cx="2570296" cy="2274091"/>
          </a:xfrm>
          <a:prstGeom prst="rect">
            <a:avLst/>
          </a:prstGeom>
        </p:spPr>
      </p:pic>
      <p:sp>
        <p:nvSpPr>
          <p:cNvPr id="7" name="矩形 6"/>
          <p:cNvSpPr/>
          <p:nvPr/>
        </p:nvSpPr>
        <p:spPr>
          <a:xfrm>
            <a:off x="1920141" y="5087109"/>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5978507" y="5011607"/>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9434891" y="5015101"/>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5385894" y="5590981"/>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3" name="矩形 2"/>
          <p:cNvSpPr/>
          <p:nvPr/>
        </p:nvSpPr>
        <p:spPr>
          <a:xfrm>
            <a:off x="4778668" y="2060848"/>
            <a:ext cx="877163" cy="579967"/>
          </a:xfrm>
          <a:prstGeom prst="rect">
            <a:avLst/>
          </a:prstGeom>
        </p:spPr>
        <p:txBody>
          <a:bodyPr wrap="none">
            <a:spAutoFit/>
          </a:bodyPr>
          <a:lstStyle/>
          <a:p>
            <a:pPr algn="just">
              <a:lnSpc>
                <a:spcPct val="150000"/>
              </a:lnSpc>
              <a:spcAft>
                <a:spcPts val="0"/>
              </a:spcAft>
            </a:pPr>
            <a:r>
              <a:rPr lang="en-US" altLang="zh-CN" sz="2400">
                <a:latin typeface="Times New Roman" panose="02020603050405020304"/>
                <a:ea typeface="宋体" panose="02010600030101010101" pitchFamily="2" charset="-122"/>
                <a:cs typeface="Times New Roman" panose="02020603050405020304"/>
              </a:rPr>
              <a:t>1 000</a:t>
            </a:r>
            <a:endParaRPr lang="zh-CN" altLang="zh-CN" sz="2400">
              <a:solidFill>
                <a:srgbClr val="000000"/>
              </a:solidFill>
              <a:effectLst/>
              <a:latin typeface="Times New Roman" panose="02020603050405020304"/>
              <a:ea typeface="宋体" panose="02010600030101010101" pitchFamily="2" charset="-122"/>
              <a:cs typeface="Times New Roman" panose="0202060305040502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内容占位符 3"/>
              <p:cNvSpPr>
                <a:spLocks noGrp="1"/>
              </p:cNvSpPr>
              <p:nvPr>
                <p:ph idx="1"/>
              </p:nvPr>
            </p:nvSpPr>
            <p:spPr>
              <a:xfrm>
                <a:off x="360854" y="928435"/>
                <a:ext cx="11485848" cy="1884747"/>
              </a:xfrm>
            </p:spPr>
            <p:txBody>
              <a:bodyPr/>
              <a:lstStyle/>
              <a:p>
                <a:pPr algn="dist" hangingPunct="0">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由题意可知，</a:t>
                </a:r>
                <a:r>
                  <a:rPr lang="en-US" altLang="zh-CN" i="1">
                    <a:solidFill>
                      <a:srgbClr val="000000"/>
                    </a:solidFill>
                    <a:cs typeface="Times New Roman" panose="02020603050405020304"/>
                  </a:rPr>
                  <a:t>U</a:t>
                </a:r>
                <a:r>
                  <a:rPr lang="en-US" altLang="zh-CN" baseline="-25000">
                    <a:solidFill>
                      <a:srgbClr val="000000"/>
                    </a:solidFill>
                    <a:cs typeface="Times New Roman" panose="02020603050405020304"/>
                  </a:rPr>
                  <a:t>0</a:t>
                </a:r>
                <a:r>
                  <a:rPr lang="zh-CN" altLang="zh-CN">
                    <a:solidFill>
                      <a:srgbClr val="000000"/>
                    </a:solidFill>
                    <a:cs typeface="Times New Roman" panose="02020603050405020304"/>
                  </a:rPr>
                  <a:t>＝</a:t>
                </a:r>
                <a:r>
                  <a:rPr lang="en-US" altLang="zh-CN">
                    <a:solidFill>
                      <a:srgbClr val="000000"/>
                    </a:solidFill>
                    <a:cs typeface="Times New Roman" panose="02020603050405020304"/>
                  </a:rPr>
                  <a:t>2 V</a:t>
                </a:r>
                <a:r>
                  <a:rPr lang="zh-CN" altLang="zh-CN">
                    <a:solidFill>
                      <a:srgbClr val="000000"/>
                    </a:solidFill>
                    <a:cs typeface="Times New Roman" panose="02020603050405020304"/>
                  </a:rPr>
                  <a:t>时，此时货车模型总质量最大即</a:t>
                </a:r>
                <a:r>
                  <a:rPr lang="en-US" altLang="zh-CN" i="1">
                    <a:solidFill>
                      <a:srgbClr val="000000"/>
                    </a:solidFill>
                    <a:cs typeface="Times New Roman" panose="02020603050405020304"/>
                  </a:rPr>
                  <a:t>m</a:t>
                </a:r>
                <a:r>
                  <a:rPr lang="zh-CN" altLang="zh-CN" baseline="-25000">
                    <a:solidFill>
                      <a:srgbClr val="000000"/>
                    </a:solidFill>
                    <a:cs typeface="Times New Roman" panose="02020603050405020304"/>
                  </a:rPr>
                  <a:t>货</a:t>
                </a:r>
                <a:r>
                  <a:rPr lang="zh-CN" altLang="zh-CN">
                    <a:solidFill>
                      <a:srgbClr val="000000"/>
                    </a:solidFill>
                    <a:cs typeface="Times New Roman" panose="02020603050405020304"/>
                  </a:rPr>
                  <a:t>＝</a:t>
                </a:r>
                <a:r>
                  <a:rPr lang="en-US" altLang="zh-CN">
                    <a:solidFill>
                      <a:srgbClr val="000000"/>
                    </a:solidFill>
                    <a:cs typeface="Times New Roman" panose="02020603050405020304"/>
                  </a:rPr>
                  <a:t>2 kg</a:t>
                </a:r>
                <a:r>
                  <a:rPr lang="zh-CN" altLang="zh-CN">
                    <a:solidFill>
                      <a:srgbClr val="000000"/>
                    </a:solidFill>
                    <a:cs typeface="Times New Roman" panose="02020603050405020304"/>
                  </a:rPr>
                  <a:t>，货车模型对绝缘平板的压力</a:t>
                </a:r>
                <a:r>
                  <a:rPr lang="en-US" altLang="zh-CN" i="1">
                    <a:solidFill>
                      <a:srgbClr val="000000"/>
                    </a:solidFill>
                    <a:cs typeface="Times New Roman" panose="02020603050405020304"/>
                  </a:rPr>
                  <a:t>F</a:t>
                </a:r>
                <a:r>
                  <a:rPr lang="zh-CN" altLang="zh-CN">
                    <a:solidFill>
                      <a:srgbClr val="000000"/>
                    </a:solidFill>
                    <a:cs typeface="Times New Roman" panose="02020603050405020304"/>
                  </a:rPr>
                  <a:t>＝</a:t>
                </a:r>
                <a:r>
                  <a:rPr lang="en-US" altLang="zh-CN" i="1">
                    <a:solidFill>
                      <a:srgbClr val="000000"/>
                    </a:solidFill>
                    <a:cs typeface="Times New Roman" panose="02020603050405020304"/>
                  </a:rPr>
                  <a:t>G</a:t>
                </a:r>
                <a:r>
                  <a:rPr lang="zh-CN" altLang="zh-CN" baseline="-25000">
                    <a:solidFill>
                      <a:srgbClr val="000000"/>
                    </a:solidFill>
                    <a:cs typeface="Times New Roman" panose="02020603050405020304"/>
                  </a:rPr>
                  <a:t>货</a:t>
                </a:r>
                <a:r>
                  <a:rPr lang="zh-CN" altLang="zh-CN">
                    <a:solidFill>
                      <a:srgbClr val="000000"/>
                    </a:solidFill>
                    <a:cs typeface="Times New Roman" panose="02020603050405020304"/>
                  </a:rPr>
                  <a:t>＝</a:t>
                </a:r>
                <a:r>
                  <a:rPr lang="en-US" altLang="zh-CN">
                    <a:solidFill>
                      <a:srgbClr val="000000"/>
                    </a:solidFill>
                    <a:cs typeface="Times New Roman" panose="02020603050405020304"/>
                  </a:rPr>
                  <a:t>2 kg</a:t>
                </a:r>
                <a:r>
                  <a:rPr lang="en-US" altLang="zh-CN">
                    <a:solidFill>
                      <a:srgbClr val="000000"/>
                    </a:solidFill>
                    <a:latin typeface="宋体" panose="02010600030101010101" pitchFamily="2" charset="-122"/>
                    <a:cs typeface="Times New Roman" panose="02020603050405020304"/>
                  </a:rPr>
                  <a:t>×</a:t>
                </a:r>
                <a:r>
                  <a:rPr lang="en-US" altLang="zh-CN">
                    <a:solidFill>
                      <a:srgbClr val="000000"/>
                    </a:solidFill>
                    <a:cs typeface="Times New Roman" panose="02020603050405020304"/>
                  </a:rPr>
                  <a:t>10 N</a:t>
                </a:r>
                <a:r>
                  <a:rPr lang="en-US" altLang="zh-CN" i="1">
                    <a:solidFill>
                      <a:srgbClr val="000000"/>
                    </a:solidFill>
                    <a:cs typeface="Times New Roman" panose="02020603050405020304"/>
                  </a:rPr>
                  <a:t>/</a:t>
                </a:r>
                <a:r>
                  <a:rPr lang="en-US" altLang="zh-CN">
                    <a:solidFill>
                      <a:srgbClr val="000000"/>
                    </a:solidFill>
                    <a:cs typeface="Times New Roman" panose="02020603050405020304"/>
                  </a:rPr>
                  <a:t>kg</a:t>
                </a:r>
                <a:r>
                  <a:rPr lang="zh-CN" altLang="zh-CN">
                    <a:solidFill>
                      <a:srgbClr val="000000"/>
                    </a:solidFill>
                    <a:cs typeface="Times New Roman" panose="02020603050405020304"/>
                  </a:rPr>
                  <a:t>＝</a:t>
                </a:r>
                <a:r>
                  <a:rPr lang="en-US" altLang="zh-CN">
                    <a:solidFill>
                      <a:srgbClr val="000000"/>
                    </a:solidFill>
                    <a:cs typeface="Times New Roman" panose="02020603050405020304"/>
                  </a:rPr>
                  <a:t>20 N</a:t>
                </a:r>
                <a:r>
                  <a:rPr lang="zh-CN" altLang="zh-CN">
                    <a:solidFill>
                      <a:srgbClr val="000000"/>
                    </a:solidFill>
                    <a:cs typeface="Times New Roman" panose="02020603050405020304"/>
                  </a:rPr>
                  <a:t>，由题图乙可知，此时的力敏电阻</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endParaRPr lang="en-US" altLang="zh-CN">
                  <a:solidFill>
                    <a:srgbClr val="000000"/>
                  </a:solidFill>
                  <a:cs typeface="Times New Roman" panose="02020603050405020304"/>
                </a:endParaRPr>
              </a:p>
              <a:p>
                <a:pPr hangingPunct="0">
                  <a:lnSpc>
                    <a:spcPct val="120000"/>
                  </a:lnSpc>
                  <a:spcAft>
                    <a:spcPts val="0"/>
                  </a:spcAft>
                </a:pPr>
                <a:r>
                  <a:rPr lang="en-US" altLang="zh-CN">
                    <a:solidFill>
                      <a:srgbClr val="000000"/>
                    </a:solidFill>
                    <a:cs typeface="Times New Roman" panose="02020603050405020304"/>
                  </a:rPr>
                  <a:t>500 Ω</a:t>
                </a:r>
                <a:r>
                  <a:rPr lang="zh-CN" altLang="zh-CN">
                    <a:solidFill>
                      <a:srgbClr val="000000"/>
                    </a:solidFill>
                    <a:cs typeface="Times New Roman" panose="02020603050405020304"/>
                  </a:rPr>
                  <a:t>，可得</a:t>
                </a:r>
                <a:r>
                  <a:rPr lang="en-US" altLang="zh-CN" i="1">
                    <a:solidFill>
                      <a:srgbClr val="000000"/>
                    </a:solidFill>
                    <a:cs typeface="Times New Roman" panose="02020603050405020304"/>
                  </a:rPr>
                  <a:t>U</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𝑈</m:t>
                            </m:r>
                          </m:e>
                          <m:sub>
                            <m:r>
                              <a:rPr lang="en-US" altLang="zh-CN" b="0" i="1">
                                <a:solidFill>
                                  <a:srgbClr val="000000"/>
                                </a:solidFill>
                                <a:latin typeface="Cambria Math" panose="02040503050406030204"/>
                                <a:cs typeface="Times New Roman" panose="02020603050405020304"/>
                              </a:rPr>
                              <m:t>0</m:t>
                            </m:r>
                          </m:sub>
                        </m:sSub>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a:rPr lang="en-US" altLang="zh-CN" b="0" i="1">
                                <a:solidFill>
                                  <a:srgbClr val="000000"/>
                                </a:solidFill>
                                <a:latin typeface="Cambria Math" panose="02040503050406030204"/>
                                <a:cs typeface="Times New Roman" panose="02020603050405020304"/>
                              </a:rPr>
                              <m:t>0</m:t>
                            </m:r>
                          </m:sub>
                        </m:sSub>
                      </m:den>
                    </m:f>
                  </m:oMath>
                </a14:m>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0</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r>
                  <a:rPr lang="en-US" altLang="zh-CN">
                    <a:solidFill>
                      <a:srgbClr val="000000"/>
                    </a:solidFill>
                    <a:cs typeface="Times New Roman" panose="02020603050405020304"/>
                  </a:rPr>
                  <a:t>3 V</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2</m:t>
                        </m:r>
                        <m:r>
                          <m:rPr>
                            <m:sty m:val="p"/>
                          </m:rPr>
                          <a:rPr lang="en-US" altLang="zh-CN" b="0" i="0">
                            <a:solidFill>
                              <a:srgbClr val="000000"/>
                            </a:solidFill>
                            <a:latin typeface="Cambria Math" panose="02040503050406030204"/>
                            <a:cs typeface="Times New Roman" panose="02020603050405020304"/>
                          </a:rPr>
                          <m:t>V</m:t>
                        </m:r>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a:rPr lang="en-US" altLang="zh-CN" b="0" i="1">
                                <a:solidFill>
                                  <a:srgbClr val="000000"/>
                                </a:solidFill>
                                <a:latin typeface="Cambria Math" panose="02040503050406030204"/>
                                <a:cs typeface="Times New Roman" panose="02020603050405020304"/>
                              </a:rPr>
                              <m:t>0</m:t>
                            </m:r>
                          </m:sub>
                        </m:sSub>
                      </m:den>
                    </m:f>
                  </m:oMath>
                </a14:m>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0</a:t>
                </a:r>
                <a:r>
                  <a:rPr lang="zh-CN" altLang="zh-CN">
                    <a:solidFill>
                      <a:srgbClr val="000000"/>
                    </a:solidFill>
                    <a:cs typeface="Times New Roman" panose="02020603050405020304"/>
                  </a:rPr>
                  <a:t>＋</a:t>
                </a:r>
                <a:r>
                  <a:rPr lang="en-US" altLang="zh-CN">
                    <a:solidFill>
                      <a:srgbClr val="000000"/>
                    </a:solidFill>
                    <a:cs typeface="Times New Roman" panose="02020603050405020304"/>
                  </a:rPr>
                  <a:t>500 Ω</a:t>
                </a:r>
                <a:r>
                  <a:rPr lang="zh-CN" altLang="zh-CN">
                    <a:solidFill>
                      <a:srgbClr val="000000"/>
                    </a:solidFill>
                    <a:cs typeface="Times New Roman" panose="02020603050405020304"/>
                  </a:rPr>
                  <a:t>），解得</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0</a:t>
                </a:r>
                <a:r>
                  <a:rPr lang="zh-CN" altLang="zh-CN">
                    <a:solidFill>
                      <a:srgbClr val="000000"/>
                    </a:solidFill>
                    <a:cs typeface="Times New Roman" panose="02020603050405020304"/>
                  </a:rPr>
                  <a:t>＝</a:t>
                </a:r>
                <a:r>
                  <a:rPr lang="en-US" altLang="zh-CN">
                    <a:solidFill>
                      <a:srgbClr val="000000"/>
                    </a:solidFill>
                    <a:cs typeface="Times New Roman" panose="02020603050405020304"/>
                  </a:rPr>
                  <a:t>1 000 Ω</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mc:Choice>
        <mc:Fallback xmlns="">
          <p:sp>
            <p:nvSpPr>
              <p:cNvPr id="6" name="内容占位符 3"/>
              <p:cNvSpPr>
                <a:spLocks noRot="1" noChangeAspect="1" noMove="1" noResize="1" noEditPoints="1" noAdjustHandles="1" noChangeArrowheads="1" noChangeShapeType="1" noTextEdit="1"/>
              </p:cNvSpPr>
              <p:nvPr>
                <p:ph idx="1"/>
              </p:nvPr>
            </p:nvSpPr>
            <p:spPr>
              <a:xfrm>
                <a:off x="360854" y="928435"/>
                <a:ext cx="11485848" cy="1884747"/>
              </a:xfrm>
              <a:blipFill rotWithShape="1">
                <a:blip r:embed="rId2"/>
                <a:stretch>
                  <a:fillRect l="-2" t="-3" r="1" b="-60"/>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4078982" y="2924944"/>
            <a:ext cx="2474678" cy="2298919"/>
          </a:xfrm>
          <a:prstGeom prst="rect">
            <a:avLst/>
          </a:prstGeom>
        </p:spPr>
      </p:pic>
      <p:sp>
        <p:nvSpPr>
          <p:cNvPr id="4" name="矩形 3"/>
          <p:cNvSpPr/>
          <p:nvPr/>
        </p:nvSpPr>
        <p:spPr>
          <a:xfrm>
            <a:off x="5114411" y="5148361"/>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5" name="矩形 4"/>
          <p:cNvSpPr/>
          <p:nvPr/>
        </p:nvSpPr>
        <p:spPr>
          <a:xfrm>
            <a:off x="4521798" y="5727735"/>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如图所示，甲、乙两根铜棒的长度相同，乙的横截面积较大，把它们并联在电路中，则（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甲的电阻小于乙的电阻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甲的电阻等于乙的电阻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总电阻等于甲、乙电阻之和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总电阻小于乙的电阻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775240" y="865589"/>
            <a:ext cx="1409625" cy="408841"/>
          </a:xfrm>
          <a:prstGeom prst="rect">
            <a:avLst/>
          </a:prstGeom>
        </p:spPr>
      </p:pic>
      <p:sp>
        <p:nvSpPr>
          <p:cNvPr id="4" name="矩形 3"/>
          <p:cNvSpPr/>
          <p:nvPr/>
        </p:nvSpPr>
        <p:spPr>
          <a:xfrm>
            <a:off x="6959302" y="3429000"/>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6697870" y="1260341"/>
            <a:ext cx="1867393" cy="2297796"/>
          </a:xfrm>
          <a:prstGeom prst="rect">
            <a:avLst/>
          </a:prstGeom>
        </p:spPr>
      </p:pic>
      <p:sp>
        <p:nvSpPr>
          <p:cNvPr id="6" name="矩形 5"/>
          <p:cNvSpPr/>
          <p:nvPr/>
        </p:nvSpPr>
        <p:spPr>
          <a:xfrm>
            <a:off x="3008387" y="1382290"/>
            <a:ext cx="40748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D</a:t>
            </a:r>
            <a:endParaRPr lang="zh-CN" altLang="en-US" sz="2400"/>
          </a:p>
        </p:txBody>
      </p:sp>
      <p:sp>
        <p:nvSpPr>
          <p:cNvPr id="7" name="内容占位符 4"/>
          <p:cNvSpPr txBox="1"/>
          <p:nvPr/>
        </p:nvSpPr>
        <p:spPr bwMode="auto">
          <a:xfrm>
            <a:off x="360854" y="400506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材料和长度相同的导体，横截面积较大的，其电阻较小，则甲的电阻大于乙的电阻，故</a:t>
            </a:r>
            <a:r>
              <a:rPr lang="en-US" altLang="zh-CN">
                <a:solidFill>
                  <a:srgbClr val="000000"/>
                </a:solidFill>
                <a:cs typeface="Times New Roman" panose="02020603050405020304"/>
              </a:rPr>
              <a:t>A</a:t>
            </a:r>
            <a:r>
              <a:rPr lang="zh-CN" altLang="zh-CN">
                <a:solidFill>
                  <a:srgbClr val="000000"/>
                </a:solidFill>
                <a:cs typeface="Times New Roman" panose="02020603050405020304"/>
              </a:rPr>
              <a:t>、</a:t>
            </a:r>
            <a:r>
              <a:rPr lang="en-US" altLang="zh-CN">
                <a:solidFill>
                  <a:srgbClr val="000000"/>
                </a:solidFill>
                <a:cs typeface="Times New Roman" panose="02020603050405020304"/>
              </a:rPr>
              <a:t>B</a:t>
            </a:r>
            <a:r>
              <a:rPr lang="zh-CN" altLang="zh-CN">
                <a:solidFill>
                  <a:srgbClr val="000000"/>
                </a:solidFill>
                <a:cs typeface="Times New Roman" panose="02020603050405020304"/>
              </a:rPr>
              <a:t>错误；并联电路总电阻的倒数等于各分电阻倒数之和，故</a:t>
            </a:r>
            <a:r>
              <a:rPr lang="en-US" altLang="zh-CN">
                <a:solidFill>
                  <a:srgbClr val="000000"/>
                </a:solidFill>
                <a:cs typeface="Times New Roman" panose="02020603050405020304"/>
              </a:rPr>
              <a:t>C</a:t>
            </a:r>
            <a:r>
              <a:rPr lang="zh-CN" altLang="zh-CN">
                <a:solidFill>
                  <a:srgbClr val="000000"/>
                </a:solidFill>
                <a:cs typeface="Times New Roman" panose="02020603050405020304"/>
              </a:rPr>
              <a:t>错误；因为电阻并联时相当于增加了导体的横截面积，所以并联电路的总电阻小于任何一个分电阻，则甲、乙并联的总电阻小于乙的电阻，故</a:t>
            </a:r>
            <a:r>
              <a:rPr lang="en-US" altLang="zh-CN">
                <a:solidFill>
                  <a:srgbClr val="000000"/>
                </a:solidFill>
                <a:cs typeface="Times New Roman" panose="02020603050405020304"/>
              </a:rPr>
              <a:t>D</a:t>
            </a:r>
            <a:r>
              <a:rPr lang="zh-CN" altLang="zh-CN">
                <a:solidFill>
                  <a:srgbClr val="000000"/>
                </a:solidFill>
                <a:cs typeface="Times New Roman" panose="02020603050405020304"/>
              </a:rPr>
              <a:t>正确</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6776"/>
            <a:ext cx="11485848" cy="3416320"/>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一个灯泡正常发光时的电流为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现要把它接在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的电源上仍能正常发光，该灯泡必须（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串联一个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并联一个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串联一个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并联一个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842814" y="938878"/>
            <a:ext cx="3809177" cy="510785"/>
          </a:xfrm>
          <a:prstGeom prst="rect">
            <a:avLst/>
          </a:prstGeom>
        </p:spPr>
      </p:pic>
      <p:sp>
        <p:nvSpPr>
          <p:cNvPr id="4" name="矩形 3"/>
          <p:cNvSpPr/>
          <p:nvPr/>
        </p:nvSpPr>
        <p:spPr>
          <a:xfrm>
            <a:off x="7728329" y="1528217"/>
            <a:ext cx="40748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C</a:t>
            </a:r>
            <a:endParaRPr lang="zh-CN" altLang="en-US" sz="2400"/>
          </a:p>
        </p:txBody>
      </p:sp>
      <mc:AlternateContent xmlns:mc="http://schemas.openxmlformats.org/markup-compatibility/2006" xmlns:a14="http://schemas.microsoft.com/office/drawing/2010/main">
        <mc:Choice Requires="a14">
          <p:sp>
            <p:nvSpPr>
              <p:cNvPr id="5" name="内容占位符 1"/>
              <p:cNvSpPr txBox="1"/>
              <p:nvPr/>
            </p:nvSpPr>
            <p:spPr bwMode="auto">
              <a:xfrm>
                <a:off x="360854" y="4142766"/>
                <a:ext cx="11485848" cy="196034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hangingPunct="0">
                  <a:lnSpc>
                    <a:spcPct val="120000"/>
                  </a:lnSpc>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灯泡正常发光时的电阻为</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L</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i="1">
                                <a:solidFill>
                                  <a:srgbClr val="000000"/>
                                </a:solidFill>
                                <a:latin typeface="Cambria Math" panose="02040503050406030204"/>
                                <a:cs typeface="Times New Roman" panose="02020603050405020304"/>
                              </a:rPr>
                              <m:t>𝑈</m:t>
                            </m:r>
                          </m:e>
                          <m:sub>
                            <m:r>
                              <m:rPr>
                                <m:sty m:val="p"/>
                              </m:rPr>
                              <a:rPr lang="en-US" altLang="zh-CN">
                                <a:solidFill>
                                  <a:srgbClr val="000000"/>
                                </a:solidFill>
                                <a:latin typeface="Cambria Math" panose="02040503050406030204"/>
                                <a:cs typeface="Times New Roman" panose="02020603050405020304"/>
                              </a:rPr>
                              <m:t>L</m:t>
                            </m:r>
                          </m:sub>
                        </m:sSub>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i="1">
                                <a:solidFill>
                                  <a:srgbClr val="000000"/>
                                </a:solidFill>
                                <a:latin typeface="Cambria Math" panose="02040503050406030204"/>
                                <a:cs typeface="Times New Roman" panose="02020603050405020304"/>
                              </a:rPr>
                              <m:t>𝐼</m:t>
                            </m:r>
                          </m:e>
                          <m:sub>
                            <m:r>
                              <m:rPr>
                                <m:sty m:val="p"/>
                              </m:rPr>
                              <a:rPr lang="en-US" altLang="zh-CN">
                                <a:solidFill>
                                  <a:srgbClr val="000000"/>
                                </a:solidFill>
                                <a:latin typeface="Cambria Math" panose="02040503050406030204"/>
                                <a:cs typeface="Times New Roman" panose="02020603050405020304"/>
                              </a:rPr>
                              <m:t>L</m:t>
                            </m:r>
                          </m:sub>
                        </m:sSub>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3</m:t>
                        </m:r>
                        <m:r>
                          <m:rPr>
                            <m:sty m:val="p"/>
                          </m:rPr>
                          <a:rPr lang="en-US" altLang="zh-CN" i="0">
                            <a:solidFill>
                              <a:srgbClr val="000000"/>
                            </a:solidFill>
                            <a:latin typeface="Cambria Math" panose="02040503050406030204"/>
                            <a:cs typeface="Times New Roman" panose="02020603050405020304"/>
                          </a:rPr>
                          <m:t>V</m:t>
                        </m:r>
                      </m:num>
                      <m:den>
                        <m:r>
                          <a:rPr lang="en-US" altLang="zh-CN" i="1">
                            <a:solidFill>
                              <a:srgbClr val="000000"/>
                            </a:solidFill>
                            <a:latin typeface="Cambria Math" panose="02040503050406030204"/>
                            <a:cs typeface="Times New Roman" panose="02020603050405020304"/>
                          </a:rPr>
                          <m:t>0</m:t>
                        </m:r>
                        <m:r>
                          <m:rPr>
                            <m:nor/>
                          </m:rPr>
                          <a:rPr lang="en-US" altLang="zh-CN">
                            <a:solidFill>
                              <a:srgbClr val="000000"/>
                            </a:solidFill>
                            <a:latin typeface="Cambria Math" panose="02040503050406030204" pitchFamily="18" charset="0"/>
                            <a:cs typeface="Times New Roman" panose="02020603050405020304"/>
                          </a:rPr>
                          <m:t>.</m:t>
                        </m:r>
                        <m:r>
                          <a:rPr lang="en-US" altLang="zh-CN" i="1">
                            <a:solidFill>
                              <a:srgbClr val="000000"/>
                            </a:solidFill>
                            <a:latin typeface="Cambria Math" panose="02040503050406030204"/>
                            <a:cs typeface="Times New Roman" panose="02020603050405020304"/>
                          </a:rPr>
                          <m:t>2</m:t>
                        </m:r>
                        <m:r>
                          <m:rPr>
                            <m:sty m:val="p"/>
                          </m:rPr>
                          <a:rPr lang="en-US" altLang="zh-CN" i="0">
                            <a:solidFill>
                              <a:srgbClr val="000000"/>
                            </a:solidFill>
                            <a:latin typeface="Cambria Math" panose="02040503050406030204"/>
                            <a:cs typeface="Times New Roman" panose="02020603050405020304"/>
                          </a:rPr>
                          <m:t>A</m:t>
                        </m:r>
                      </m:den>
                    </m:f>
                  </m:oMath>
                </a14:m>
                <a:r>
                  <a:rPr lang="zh-CN" altLang="zh-CN">
                    <a:solidFill>
                      <a:srgbClr val="000000"/>
                    </a:solidFill>
                    <a:cs typeface="Times New Roman" panose="02020603050405020304"/>
                  </a:rPr>
                  <a:t>＝</a:t>
                </a:r>
                <a:r>
                  <a:rPr lang="en-US" altLang="zh-CN">
                    <a:solidFill>
                      <a:srgbClr val="000000"/>
                    </a:solidFill>
                    <a:cs typeface="Times New Roman" panose="02020603050405020304"/>
                  </a:rPr>
                  <a:t>15 Ω</a:t>
                </a:r>
                <a:r>
                  <a:rPr lang="zh-CN" altLang="zh-CN">
                    <a:solidFill>
                      <a:srgbClr val="000000"/>
                    </a:solidFill>
                    <a:cs typeface="Times New Roman" panose="02020603050405020304"/>
                  </a:rPr>
                  <a:t>，当把灯泡接在</a:t>
                </a:r>
                <a:r>
                  <a:rPr lang="en-US" altLang="zh-CN">
                    <a:solidFill>
                      <a:srgbClr val="000000"/>
                    </a:solidFill>
                    <a:cs typeface="Times New Roman" panose="02020603050405020304"/>
                  </a:rPr>
                  <a:t>4 V</a:t>
                </a:r>
                <a:r>
                  <a:rPr lang="zh-CN" altLang="zh-CN">
                    <a:solidFill>
                      <a:srgbClr val="000000"/>
                    </a:solidFill>
                    <a:cs typeface="Times New Roman" panose="02020603050405020304"/>
                  </a:rPr>
                  <a:t>的电路中时电路中的总电阻应为</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𝑈</m:t>
                        </m:r>
                      </m:num>
                      <m:den>
                        <m:r>
                          <a:rPr lang="en-US" altLang="zh-CN" i="1">
                            <a:solidFill>
                              <a:srgbClr val="000000"/>
                            </a:solidFill>
                            <a:latin typeface="Cambria Math" panose="02040503050406030204"/>
                            <a:cs typeface="Times New Roman" panose="02020603050405020304"/>
                          </a:rPr>
                          <m:t>𝐼</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4</m:t>
                        </m:r>
                        <m:r>
                          <m:rPr>
                            <m:sty m:val="p"/>
                          </m:rPr>
                          <a:rPr lang="en-US" altLang="zh-CN" i="0">
                            <a:solidFill>
                              <a:srgbClr val="000000"/>
                            </a:solidFill>
                            <a:latin typeface="Cambria Math" panose="02040503050406030204"/>
                            <a:cs typeface="Times New Roman" panose="02020603050405020304"/>
                          </a:rPr>
                          <m:t>V</m:t>
                        </m:r>
                      </m:num>
                      <m:den>
                        <m:r>
                          <a:rPr lang="en-US" altLang="zh-CN" i="1">
                            <a:solidFill>
                              <a:srgbClr val="000000"/>
                            </a:solidFill>
                            <a:latin typeface="Cambria Math" panose="02040503050406030204"/>
                            <a:cs typeface="Times New Roman" panose="02020603050405020304"/>
                          </a:rPr>
                          <m:t>0</m:t>
                        </m:r>
                        <m:r>
                          <m:rPr>
                            <m:nor/>
                          </m:rPr>
                          <a:rPr lang="en-US" altLang="zh-CN">
                            <a:solidFill>
                              <a:srgbClr val="000000"/>
                            </a:solidFill>
                            <a:latin typeface="Cambria Math" panose="02040503050406030204" pitchFamily="18" charset="0"/>
                            <a:cs typeface="Times New Roman" panose="02020603050405020304"/>
                          </a:rPr>
                          <m:t>.</m:t>
                        </m:r>
                        <m:r>
                          <a:rPr lang="en-US" altLang="zh-CN" i="1">
                            <a:solidFill>
                              <a:srgbClr val="000000"/>
                            </a:solidFill>
                            <a:latin typeface="Cambria Math" panose="02040503050406030204"/>
                            <a:cs typeface="Times New Roman" panose="02020603050405020304"/>
                          </a:rPr>
                          <m:t>2</m:t>
                        </m:r>
                        <m:r>
                          <m:rPr>
                            <m:sty m:val="p"/>
                          </m:rPr>
                          <a:rPr lang="en-US" altLang="zh-CN" i="0">
                            <a:solidFill>
                              <a:srgbClr val="000000"/>
                            </a:solidFill>
                            <a:latin typeface="Cambria Math" panose="02040503050406030204"/>
                            <a:cs typeface="Times New Roman" panose="02020603050405020304"/>
                          </a:rPr>
                          <m:t>A</m:t>
                        </m:r>
                      </m:den>
                    </m:f>
                  </m:oMath>
                </a14:m>
                <a:r>
                  <a:rPr lang="zh-CN" altLang="zh-CN">
                    <a:solidFill>
                      <a:srgbClr val="000000"/>
                    </a:solidFill>
                    <a:cs typeface="Times New Roman" panose="02020603050405020304"/>
                  </a:rPr>
                  <a:t>＝</a:t>
                </a:r>
                <a:r>
                  <a:rPr lang="en-US" altLang="zh-CN">
                    <a:solidFill>
                      <a:srgbClr val="000000"/>
                    </a:solidFill>
                    <a:cs typeface="Times New Roman" panose="02020603050405020304"/>
                  </a:rPr>
                  <a:t>20 Ω</a:t>
                </a:r>
                <a:r>
                  <a:rPr lang="zh-CN" altLang="zh-CN">
                    <a:solidFill>
                      <a:srgbClr val="000000"/>
                    </a:solidFill>
                    <a:cs typeface="Times New Roman" panose="02020603050405020304"/>
                  </a:rPr>
                  <a:t>，根据电阻串联的规律可知，应该串联的电阻为</a:t>
                </a:r>
                <a:endParaRPr lang="en-US" altLang="zh-CN">
                  <a:solidFill>
                    <a:srgbClr val="000000"/>
                  </a:solidFill>
                  <a:cs typeface="Times New Roman" panose="02020603050405020304"/>
                </a:endParaRPr>
              </a:p>
              <a:p>
                <a:pPr hangingPunct="0">
                  <a:spcAft>
                    <a:spcPts val="0"/>
                  </a:spcAft>
                </a:pP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L</a:t>
                </a:r>
                <a:r>
                  <a:rPr lang="zh-CN" altLang="zh-CN">
                    <a:solidFill>
                      <a:srgbClr val="000000"/>
                    </a:solidFill>
                    <a:cs typeface="Times New Roman" panose="02020603050405020304"/>
                  </a:rPr>
                  <a:t>＝</a:t>
                </a:r>
                <a:r>
                  <a:rPr lang="en-US" altLang="zh-CN">
                    <a:solidFill>
                      <a:srgbClr val="000000"/>
                    </a:solidFill>
                    <a:cs typeface="Times New Roman" panose="02020603050405020304"/>
                  </a:rPr>
                  <a:t>20 Ω</a:t>
                </a:r>
                <a:r>
                  <a:rPr lang="zh-CN" altLang="zh-CN">
                    <a:solidFill>
                      <a:srgbClr val="000000"/>
                    </a:solidFill>
                    <a:cs typeface="Times New Roman" panose="02020603050405020304"/>
                  </a:rPr>
                  <a:t>－</a:t>
                </a:r>
                <a:r>
                  <a:rPr lang="en-US" altLang="zh-CN">
                    <a:solidFill>
                      <a:srgbClr val="000000"/>
                    </a:solidFill>
                    <a:cs typeface="Times New Roman" panose="02020603050405020304"/>
                  </a:rPr>
                  <a:t>15 Ω</a:t>
                </a:r>
                <a:r>
                  <a:rPr lang="zh-CN" altLang="zh-CN">
                    <a:solidFill>
                      <a:srgbClr val="000000"/>
                    </a:solidFill>
                    <a:cs typeface="Times New Roman" panose="02020603050405020304"/>
                  </a:rPr>
                  <a:t>＝</a:t>
                </a:r>
                <a:r>
                  <a:rPr lang="en-US" altLang="zh-CN">
                    <a:solidFill>
                      <a:srgbClr val="000000"/>
                    </a:solidFill>
                    <a:cs typeface="Times New Roman" panose="02020603050405020304"/>
                  </a:rPr>
                  <a:t>5 Ω</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故</a:t>
                </a:r>
                <a:r>
                  <a:rPr lang="en-US" altLang="zh-CN">
                    <a:solidFill>
                      <a:srgbClr val="000000"/>
                    </a:solidFill>
                    <a:cs typeface="Times New Roman" panose="02020603050405020304"/>
                  </a:rPr>
                  <a:t>C</a:t>
                </a:r>
                <a:r>
                  <a:rPr lang="zh-CN" altLang="zh-CN">
                    <a:solidFill>
                      <a:srgbClr val="000000"/>
                    </a:solidFill>
                    <a:cs typeface="Times New Roman" panose="02020603050405020304"/>
                  </a:rPr>
                  <a:t>正确</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360854" y="4142766"/>
                <a:ext cx="11485848" cy="1960345"/>
              </a:xfrm>
              <a:prstGeom prst="rect">
                <a:avLst/>
              </a:prstGeom>
              <a:blipFill rotWithShape="1">
                <a:blip r:embed="rId3"/>
                <a:stretch>
                  <a:fillRect l="-2" t="-1" r="1" b="-342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01991"/>
            <a:ext cx="11485848" cy="3416320"/>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如图所示，把电阻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的电路中，电流表示数是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cs typeface="Times New Roman" panose="02020603050405020304"/>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，如果需要让电路中的电流增大到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cs typeface="Times New Roman" panose="02020603050405020304"/>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，可以采取的方法是（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用一个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用一个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用一个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用一个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815286" y="3828703"/>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6303234" y="2101365"/>
            <a:ext cx="2816308" cy="1813443"/>
          </a:xfrm>
          <a:prstGeom prst="rect">
            <a:avLst/>
          </a:prstGeom>
        </p:spPr>
      </p:pic>
      <p:sp>
        <p:nvSpPr>
          <p:cNvPr id="5" name="矩形 4"/>
          <p:cNvSpPr/>
          <p:nvPr/>
        </p:nvSpPr>
        <p:spPr>
          <a:xfrm>
            <a:off x="7290767" y="1659122"/>
            <a:ext cx="40748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D</a:t>
            </a:r>
            <a:endParaRPr lang="zh-CN" altLang="en-US" sz="2400"/>
          </a:p>
        </p:txBody>
      </p:sp>
      <mc:AlternateContent xmlns:mc="http://schemas.openxmlformats.org/markup-compatibility/2006" xmlns:a14="http://schemas.microsoft.com/office/drawing/2010/main">
        <mc:Choice Requires="a14">
          <p:sp>
            <p:nvSpPr>
              <p:cNvPr id="6" name="内容占位符 2"/>
              <p:cNvSpPr txBox="1"/>
              <p:nvPr/>
            </p:nvSpPr>
            <p:spPr bwMode="auto">
              <a:xfrm>
                <a:off x="360854" y="4332943"/>
                <a:ext cx="11485848" cy="183236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hangingPunct="0">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要想使电流增大，所以不可能串联一个电阻，故</a:t>
                </a:r>
                <a:r>
                  <a:rPr lang="en-US" altLang="zh-CN">
                    <a:solidFill>
                      <a:srgbClr val="000000"/>
                    </a:solidFill>
                    <a:cs typeface="Times New Roman" panose="02020603050405020304"/>
                  </a:rPr>
                  <a:t>A</a:t>
                </a:r>
                <a:r>
                  <a:rPr lang="zh-CN" altLang="zh-CN">
                    <a:solidFill>
                      <a:srgbClr val="000000"/>
                    </a:solidFill>
                    <a:cs typeface="Times New Roman" panose="02020603050405020304"/>
                  </a:rPr>
                  <a:t>、</a:t>
                </a:r>
                <a:r>
                  <a:rPr lang="en-US" altLang="zh-CN">
                    <a:solidFill>
                      <a:srgbClr val="000000"/>
                    </a:solidFill>
                    <a:cs typeface="Times New Roman" panose="02020603050405020304"/>
                  </a:rPr>
                  <a:t>B</a:t>
                </a:r>
                <a:r>
                  <a:rPr lang="zh-CN" altLang="zh-CN">
                    <a:solidFill>
                      <a:srgbClr val="000000"/>
                    </a:solidFill>
                    <a:cs typeface="Times New Roman" panose="02020603050405020304"/>
                  </a:rPr>
                  <a:t>错误；并联电路，各支路互不影响，根据并联电路中电流的规律可得并联的支路中电流为</a:t>
                </a:r>
                <a:r>
                  <a:rPr lang="en-US" altLang="zh-CN" i="1">
                    <a:solidFill>
                      <a:srgbClr val="000000"/>
                    </a:solidFill>
                    <a:cs typeface="Times New Roman" panose="02020603050405020304"/>
                  </a:rPr>
                  <a:t>I</a:t>
                </a:r>
                <a:r>
                  <a:rPr lang="zh-CN" altLang="zh-CN">
                    <a:solidFill>
                      <a:srgbClr val="000000"/>
                    </a:solidFill>
                    <a:cs typeface="Times New Roman" panose="02020603050405020304"/>
                  </a:rPr>
                  <a:t>＝</a:t>
                </a:r>
                <a:r>
                  <a:rPr lang="en-US" altLang="zh-CN">
                    <a:solidFill>
                      <a:srgbClr val="000000"/>
                    </a:solidFill>
                    <a:cs typeface="Times New Roman" panose="02020603050405020304"/>
                  </a:rPr>
                  <a:t>0.8 A</a:t>
                </a:r>
                <a:r>
                  <a:rPr lang="zh-CN" altLang="zh-CN">
                    <a:solidFill>
                      <a:srgbClr val="000000"/>
                    </a:solidFill>
                    <a:cs typeface="Times New Roman" panose="02020603050405020304"/>
                  </a:rPr>
                  <a:t>－</a:t>
                </a:r>
                <a:r>
                  <a:rPr lang="en-US" altLang="zh-CN">
                    <a:solidFill>
                      <a:srgbClr val="000000"/>
                    </a:solidFill>
                    <a:cs typeface="Times New Roman" panose="02020603050405020304"/>
                  </a:rPr>
                  <a:t>0.3 A</a:t>
                </a:r>
                <a:r>
                  <a:rPr lang="zh-CN" altLang="zh-CN">
                    <a:solidFill>
                      <a:srgbClr val="000000"/>
                    </a:solidFill>
                    <a:cs typeface="Times New Roman" panose="02020603050405020304"/>
                  </a:rPr>
                  <a:t>＝</a:t>
                </a:r>
                <a:endParaRPr lang="en-US" altLang="zh-CN">
                  <a:solidFill>
                    <a:srgbClr val="000000"/>
                  </a:solidFill>
                  <a:cs typeface="Times New Roman" panose="02020603050405020304"/>
                </a:endParaRPr>
              </a:p>
              <a:p>
                <a:pPr hangingPunct="0">
                  <a:lnSpc>
                    <a:spcPct val="120000"/>
                  </a:lnSpc>
                  <a:spcAft>
                    <a:spcPts val="0"/>
                  </a:spcAft>
                </a:pPr>
                <a:r>
                  <a:rPr lang="en-US" altLang="zh-CN">
                    <a:solidFill>
                      <a:srgbClr val="000000"/>
                    </a:solidFill>
                    <a:cs typeface="Times New Roman" panose="02020603050405020304"/>
                  </a:rPr>
                  <a:t>0.5 A</a:t>
                </a:r>
                <a:r>
                  <a:rPr lang="zh-CN" altLang="zh-CN">
                    <a:solidFill>
                      <a:srgbClr val="000000"/>
                    </a:solidFill>
                    <a:cs typeface="Times New Roman" panose="02020603050405020304"/>
                  </a:rPr>
                  <a:t>，所以并联的电阻为</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𝑈</m:t>
                        </m:r>
                      </m:num>
                      <m:den>
                        <m:r>
                          <a:rPr lang="en-US" altLang="zh-CN" i="1">
                            <a:solidFill>
                              <a:srgbClr val="000000"/>
                            </a:solidFill>
                            <a:latin typeface="Cambria Math" panose="02040503050406030204"/>
                            <a:cs typeface="Times New Roman" panose="02020603050405020304"/>
                          </a:rPr>
                          <m:t>𝐼</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i="1">
                            <a:solidFill>
                              <a:srgbClr val="000000"/>
                            </a:solidFill>
                            <a:latin typeface="Cambria Math" panose="02040503050406030204"/>
                            <a:cs typeface="Times New Roman" panose="02020603050405020304"/>
                          </a:rPr>
                          <m:t>6</m:t>
                        </m:r>
                        <m:r>
                          <m:rPr>
                            <m:sty m:val="p"/>
                          </m:rPr>
                          <a:rPr lang="en-US" altLang="zh-CN" i="0">
                            <a:solidFill>
                              <a:srgbClr val="000000"/>
                            </a:solidFill>
                            <a:latin typeface="Cambria Math" panose="02040503050406030204"/>
                            <a:cs typeface="Times New Roman" panose="02020603050405020304"/>
                          </a:rPr>
                          <m:t>V</m:t>
                        </m:r>
                      </m:num>
                      <m:den>
                        <m:r>
                          <a:rPr lang="en-US" altLang="zh-CN" i="1">
                            <a:solidFill>
                              <a:srgbClr val="000000"/>
                            </a:solidFill>
                            <a:latin typeface="Cambria Math" panose="02040503050406030204"/>
                            <a:cs typeface="Times New Roman" panose="02020603050405020304"/>
                          </a:rPr>
                          <m:t>0</m:t>
                        </m:r>
                        <m:r>
                          <m:rPr>
                            <m:nor/>
                          </m:rPr>
                          <a:rPr lang="en-US" altLang="zh-CN">
                            <a:solidFill>
                              <a:srgbClr val="000000"/>
                            </a:solidFill>
                            <a:latin typeface="+mj-lt"/>
                            <a:cs typeface="Times New Roman" panose="02020603050405020304"/>
                          </a:rPr>
                          <m:t>.</m:t>
                        </m:r>
                        <m:r>
                          <a:rPr lang="en-US" altLang="zh-CN" i="1">
                            <a:solidFill>
                              <a:srgbClr val="000000"/>
                            </a:solidFill>
                            <a:latin typeface="Cambria Math" panose="02040503050406030204"/>
                            <a:cs typeface="Times New Roman" panose="02020603050405020304"/>
                          </a:rPr>
                          <m:t>5</m:t>
                        </m:r>
                        <m:r>
                          <m:rPr>
                            <m:sty m:val="p"/>
                          </m:rPr>
                          <a:rPr lang="en-US" altLang="zh-CN" i="0">
                            <a:solidFill>
                              <a:srgbClr val="000000"/>
                            </a:solidFill>
                            <a:latin typeface="Cambria Math" panose="02040503050406030204"/>
                            <a:cs typeface="Times New Roman" panose="02020603050405020304"/>
                          </a:rPr>
                          <m:t>A</m:t>
                        </m:r>
                      </m:den>
                    </m:f>
                  </m:oMath>
                </a14:m>
                <a:r>
                  <a:rPr lang="zh-CN" altLang="zh-CN">
                    <a:solidFill>
                      <a:srgbClr val="000000"/>
                    </a:solidFill>
                    <a:cs typeface="Times New Roman" panose="02020603050405020304"/>
                  </a:rPr>
                  <a:t>＝</a:t>
                </a:r>
                <a:r>
                  <a:rPr lang="en-US" altLang="zh-CN">
                    <a:solidFill>
                      <a:srgbClr val="000000"/>
                    </a:solidFill>
                    <a:cs typeface="Times New Roman" panose="02020603050405020304"/>
                  </a:rPr>
                  <a:t>12 Ω</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故</a:t>
                </a:r>
                <a:r>
                  <a:rPr lang="en-US" altLang="zh-CN">
                    <a:solidFill>
                      <a:srgbClr val="000000"/>
                    </a:solidFill>
                    <a:cs typeface="Times New Roman" panose="02020603050405020304"/>
                  </a:rPr>
                  <a:t>D</a:t>
                </a:r>
                <a:r>
                  <a:rPr lang="zh-CN" altLang="zh-CN">
                    <a:solidFill>
                      <a:srgbClr val="000000"/>
                    </a:solidFill>
                    <a:cs typeface="Times New Roman" panose="02020603050405020304"/>
                  </a:rPr>
                  <a:t>正确</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mc:Choice>
        <mc:Fallback xmlns="">
          <p:sp>
            <p:nvSpPr>
              <p:cNvPr id="6" name="内容占位符 2"/>
              <p:cNvSpPr txBox="1">
                <a:spLocks noRot="1" noChangeAspect="1" noMove="1" noResize="1" noEditPoints="1" noAdjustHandles="1" noChangeArrowheads="1" noChangeShapeType="1" noTextEdit="1"/>
              </p:cNvSpPr>
              <p:nvPr/>
            </p:nvSpPr>
            <p:spPr bwMode="auto">
              <a:xfrm>
                <a:off x="360854" y="4332943"/>
                <a:ext cx="11485848" cy="1832361"/>
              </a:xfrm>
              <a:prstGeom prst="rect">
                <a:avLst/>
              </a:prstGeom>
              <a:blipFill rotWithShape="1">
                <a:blip r:embed="rId3"/>
                <a:stretch>
                  <a:fillRect l="-2" t="-18" r="1" b="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4192"/>
            <a:ext cx="11485848" cy="120032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恒定不变，电阻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，总电阻为</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后，电压表示数为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47134" y="4868976"/>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616490" y="2696597"/>
            <a:ext cx="3247781" cy="2100555"/>
          </a:xfrm>
          <a:prstGeom prst="rect">
            <a:avLst/>
          </a:prstGeom>
        </p:spPr>
      </p:pic>
      <p:sp>
        <p:nvSpPr>
          <p:cNvPr id="5" name="矩形 4"/>
          <p:cNvSpPr/>
          <p:nvPr/>
        </p:nvSpPr>
        <p:spPr>
          <a:xfrm>
            <a:off x="694606" y="2007890"/>
            <a:ext cx="492443"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15</a:t>
            </a:r>
            <a:endParaRPr lang="zh-CN" altLang="en-US" sz="2400"/>
          </a:p>
        </p:txBody>
      </p:sp>
      <p:sp>
        <p:nvSpPr>
          <p:cNvPr id="6" name="矩形 5"/>
          <p:cNvSpPr/>
          <p:nvPr/>
        </p:nvSpPr>
        <p:spPr>
          <a:xfrm>
            <a:off x="6402288" y="2026940"/>
            <a:ext cx="33855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2</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8288"/>
            <a:ext cx="11485848" cy="3970318"/>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个相同的小灯泡串联接入某电源两端，灯正常发光，电路的总电阻为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；若将这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个小灯泡并联后，串联一个适当的电阻，再接入同一电源，小灯泡也正常发光，此时电路总电阻为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06574" y="881590"/>
            <a:ext cx="7256465" cy="683047"/>
          </a:xfrm>
          <a:prstGeom prst="rect">
            <a:avLst/>
          </a:prstGeom>
        </p:spPr>
      </p:pic>
      <p:sp>
        <p:nvSpPr>
          <p:cNvPr id="4" name="矩形 3"/>
          <p:cNvSpPr/>
          <p:nvPr/>
        </p:nvSpPr>
        <p:spPr>
          <a:xfrm>
            <a:off x="5735166" y="5589056"/>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3576117" y="3338488"/>
            <a:ext cx="6191497" cy="2100555"/>
          </a:xfrm>
          <a:prstGeom prst="rect">
            <a:avLst/>
          </a:prstGeom>
        </p:spPr>
      </p:pic>
      <p:sp>
        <p:nvSpPr>
          <p:cNvPr id="6" name="矩形 5"/>
          <p:cNvSpPr/>
          <p:nvPr/>
        </p:nvSpPr>
        <p:spPr>
          <a:xfrm>
            <a:off x="5691733" y="2718991"/>
            <a:ext cx="389850" cy="461665"/>
          </a:xfrm>
          <a:prstGeom prst="rect">
            <a:avLst/>
          </a:prstGeom>
        </p:spPr>
        <p:txBody>
          <a:bodyPr wrap="none">
            <a:spAutoFit/>
          </a:bodyPr>
          <a:lstStyle/>
          <a:p>
            <a:r>
              <a:rPr lang="en-US" altLang="zh-CN" sz="2400"/>
              <a:t>B</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1222879"/>
                <a:ext cx="11485848" cy="1990097"/>
              </a:xfrm>
            </p:spPr>
            <p:txBody>
              <a:bodyPr/>
              <a:lstStyle/>
              <a:p>
                <a:pPr hangingPunct="0">
                  <a:lnSpc>
                    <a:spcPct val="100000"/>
                  </a:lnSpc>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en-US" altLang="zh-CN" i="1">
                    <a:solidFill>
                      <a:srgbClr val="000000"/>
                    </a:solidFill>
                    <a:cs typeface="Times New Roman" panose="02020603050405020304"/>
                  </a:rPr>
                  <a:t>n</a:t>
                </a:r>
                <a:r>
                  <a:rPr lang="zh-CN" altLang="zh-CN">
                    <a:solidFill>
                      <a:srgbClr val="000000"/>
                    </a:solidFill>
                    <a:cs typeface="Times New Roman" panose="02020603050405020304"/>
                  </a:rPr>
                  <a:t>个灯泡串联，正常发光时灯泡中的电流为</a:t>
                </a:r>
                <a:r>
                  <a:rPr lang="en-US" altLang="zh-CN" i="1">
                    <a:solidFill>
                      <a:srgbClr val="000000"/>
                    </a:solidFill>
                    <a:cs typeface="Times New Roman" panose="02020603050405020304"/>
                  </a:rPr>
                  <a:t>I</a:t>
                </a:r>
                <a:r>
                  <a:rPr lang="zh-CN" altLang="zh-CN">
                    <a:solidFill>
                      <a:srgbClr val="000000"/>
                    </a:solidFill>
                    <a:cs typeface="Times New Roman" panose="02020603050405020304"/>
                  </a:rPr>
                  <a:t>，则总电阻为</a:t>
                </a:r>
                <a:r>
                  <a:rPr lang="en-US" altLang="zh-CN" i="1">
                    <a:solidFill>
                      <a:srgbClr val="000000"/>
                    </a:solidFill>
                    <a:cs typeface="Times New Roman" panose="02020603050405020304"/>
                  </a:rPr>
                  <a:t>R</a:t>
                </a:r>
                <a:r>
                  <a:rPr lang="zh-CN" altLang="zh-CN" baseline="-25000">
                    <a:solidFill>
                      <a:srgbClr val="000000"/>
                    </a:solidFill>
                    <a:cs typeface="Times New Roman" panose="02020603050405020304"/>
                  </a:rPr>
                  <a:t>总</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𝑈</m:t>
                        </m:r>
                      </m:num>
                      <m:den>
                        <m:r>
                          <a:rPr lang="en-US" altLang="zh-CN" b="0" i="1">
                            <a:solidFill>
                              <a:srgbClr val="000000"/>
                            </a:solidFill>
                            <a:latin typeface="Cambria Math" panose="02040503050406030204"/>
                            <a:cs typeface="Times New Roman" panose="02020603050405020304"/>
                          </a:rPr>
                          <m:t>𝐼</m:t>
                        </m:r>
                      </m:den>
                    </m:f>
                  </m:oMath>
                </a14:m>
                <a:r>
                  <a:rPr lang="zh-CN" altLang="zh-CN">
                    <a:solidFill>
                      <a:srgbClr val="000000"/>
                    </a:solidFill>
                    <a:cs typeface="Times New Roman" panose="02020603050405020304"/>
                  </a:rPr>
                  <a:t>；</a:t>
                </a:r>
                <a:r>
                  <a:rPr lang="en-US" altLang="zh-CN" i="1">
                    <a:solidFill>
                      <a:srgbClr val="000000"/>
                    </a:solidFill>
                    <a:cs typeface="Times New Roman" panose="02020603050405020304"/>
                  </a:rPr>
                  <a:t>n</a:t>
                </a:r>
                <a:r>
                  <a:rPr lang="zh-CN" altLang="zh-CN">
                    <a:solidFill>
                      <a:srgbClr val="000000"/>
                    </a:solidFill>
                    <a:cs typeface="Times New Roman" panose="02020603050405020304"/>
                  </a:rPr>
                  <a:t>个灯泡并</a:t>
                </a:r>
                <a:endParaRPr lang="en-US" altLang="zh-CN">
                  <a:solidFill>
                    <a:srgbClr val="000000"/>
                  </a:solidFill>
                  <a:cs typeface="Times New Roman" panose="02020603050405020304"/>
                </a:endParaRPr>
              </a:p>
              <a:p>
                <a:pPr hangingPunct="0">
                  <a:lnSpc>
                    <a:spcPct val="100000"/>
                  </a:lnSpc>
                  <a:spcAft>
                    <a:spcPts val="0"/>
                  </a:spcAft>
                </a:pPr>
                <a:r>
                  <a:rPr lang="zh-CN" altLang="zh-CN">
                    <a:solidFill>
                      <a:srgbClr val="000000"/>
                    </a:solidFill>
                    <a:cs typeface="Times New Roman" panose="02020603050405020304"/>
                  </a:rPr>
                  <a:t>联，正常发光时每个灯泡中的电流为</a:t>
                </a:r>
                <a:r>
                  <a:rPr lang="en-US" altLang="zh-CN" i="1">
                    <a:solidFill>
                      <a:srgbClr val="000000"/>
                    </a:solidFill>
                    <a:cs typeface="Times New Roman" panose="02020603050405020304"/>
                  </a:rPr>
                  <a:t>I</a:t>
                </a:r>
                <a:r>
                  <a:rPr lang="zh-CN" altLang="zh-CN">
                    <a:solidFill>
                      <a:srgbClr val="000000"/>
                    </a:solidFill>
                    <a:cs typeface="Times New Roman" panose="02020603050405020304"/>
                  </a:rPr>
                  <a:t>，则干路电流为</a:t>
                </a:r>
                <a:r>
                  <a:rPr lang="en-US" altLang="zh-CN" i="1">
                    <a:solidFill>
                      <a:srgbClr val="000000"/>
                    </a:solidFill>
                    <a:cs typeface="Times New Roman" panose="02020603050405020304"/>
                  </a:rPr>
                  <a:t>nI</a:t>
                </a:r>
                <a:r>
                  <a:rPr lang="zh-CN" altLang="zh-CN">
                    <a:solidFill>
                      <a:srgbClr val="000000"/>
                    </a:solidFill>
                    <a:cs typeface="Times New Roman" panose="02020603050405020304"/>
                  </a:rPr>
                  <a:t>，</a:t>
                </a:r>
                <a:r>
                  <a:rPr lang="en-US" altLang="zh-CN" i="1">
                    <a:solidFill>
                      <a:srgbClr val="000000"/>
                    </a:solidFill>
                    <a:cs typeface="Times New Roman" panose="02020603050405020304"/>
                  </a:rPr>
                  <a:t>R</a:t>
                </a:r>
                <a:r>
                  <a:rPr lang="zh-CN" altLang="zh-CN" baseline="-25000">
                    <a:solidFill>
                      <a:srgbClr val="000000"/>
                    </a:solidFill>
                    <a:cs typeface="Times New Roman" panose="02020603050405020304"/>
                  </a:rPr>
                  <a:t>总</a:t>
                </a:r>
                <a:r>
                  <a:rPr lang="en-US" altLang="zh-CN" i="1">
                    <a:solidFill>
                      <a:srgbClr val="000000"/>
                    </a:solidFill>
                    <a:cs typeface="Times New Roman" panose="02020603050405020304"/>
                  </a:rPr>
                  <a:t>'</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𝑈</m:t>
                        </m:r>
                      </m:num>
                      <m:den>
                        <m:r>
                          <a:rPr lang="en-US" altLang="zh-CN" b="0" i="1">
                            <a:solidFill>
                              <a:srgbClr val="000000"/>
                            </a:solidFill>
                            <a:latin typeface="Cambria Math" panose="02040503050406030204"/>
                            <a:cs typeface="Times New Roman" panose="02020603050405020304"/>
                          </a:rPr>
                          <m:t>𝑛𝐼</m:t>
                        </m:r>
                      </m:den>
                    </m:f>
                  </m:oMath>
                </a14:m>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可得 </a:t>
                </a:r>
                <a:r>
                  <a:rPr lang="en-US" altLang="zh-CN">
                    <a:solidFill>
                      <a:srgbClr val="000000"/>
                    </a:solidFill>
                    <a:cs typeface="Times New Roman" panose="02020603050405020304"/>
                  </a:rPr>
                  <a:t>   </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𝑈</m:t>
                            </m:r>
                          </m:num>
                          <m:den>
                            <m:r>
                              <a:rPr lang="en-US" altLang="zh-CN" b="0" i="1">
                                <a:solidFill>
                                  <a:srgbClr val="000000"/>
                                </a:solidFill>
                                <a:latin typeface="Cambria Math" panose="02040503050406030204"/>
                                <a:cs typeface="Times New Roman" panose="02020603050405020304"/>
                              </a:rPr>
                              <m:t>𝐼</m:t>
                            </m:r>
                          </m:den>
                        </m:f>
                      </m:num>
                      <m:den>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𝑈</m:t>
                            </m:r>
                          </m:num>
                          <m:den>
                            <m:r>
                              <a:rPr lang="en-US" altLang="zh-CN" b="0" i="1">
                                <a:solidFill>
                                  <a:srgbClr val="000000"/>
                                </a:solidFill>
                                <a:latin typeface="Cambria Math" panose="02040503050406030204"/>
                                <a:cs typeface="Times New Roman" panose="02020603050405020304"/>
                              </a:rPr>
                              <m:t>𝑛𝐼</m:t>
                            </m:r>
                          </m:den>
                        </m:f>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𝑈</m:t>
                        </m:r>
                      </m:num>
                      <m:den>
                        <m:r>
                          <a:rPr lang="en-US" altLang="zh-CN" b="0" i="1">
                            <a:solidFill>
                              <a:srgbClr val="000000"/>
                            </a:solidFill>
                            <a:latin typeface="Cambria Math" panose="02040503050406030204"/>
                            <a:cs typeface="Times New Roman" panose="02020603050405020304"/>
                          </a:rPr>
                          <m:t>𝐼</m:t>
                        </m:r>
                      </m:den>
                    </m:f>
                  </m:oMath>
                </a14:m>
                <a:r>
                  <a:rPr lang="zh-CN" altLang="zh-CN">
                    <a:solidFill>
                      <a:srgbClr val="000000"/>
                    </a:solidFill>
                    <a:ea typeface="Times New Roman" panose="02020603050405020304"/>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𝑛𝐼</m:t>
                        </m:r>
                      </m:num>
                      <m:den>
                        <m:r>
                          <a:rPr lang="en-US" altLang="zh-CN" b="0" i="1">
                            <a:solidFill>
                              <a:srgbClr val="000000"/>
                            </a:solidFill>
                            <a:latin typeface="Cambria Math" panose="02040503050406030204"/>
                            <a:cs typeface="Times New Roman" panose="02020603050405020304"/>
                          </a:rPr>
                          <m:t>𝑈</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𝑛</m:t>
                        </m:r>
                      </m:num>
                      <m:den>
                        <m:r>
                          <a:rPr lang="en-US" altLang="zh-CN" b="0" i="1">
                            <a:solidFill>
                              <a:srgbClr val="000000"/>
                            </a:solidFill>
                            <a:latin typeface="Cambria Math" panose="02040503050406030204"/>
                            <a:cs typeface="Times New Roman" panose="02020603050405020304"/>
                          </a:rPr>
                          <m:t>1</m:t>
                        </m:r>
                      </m:den>
                    </m:f>
                  </m:oMath>
                </a14:m>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故</a:t>
                </a:r>
                <a:r>
                  <a:rPr lang="en-US" altLang="zh-CN">
                    <a:solidFill>
                      <a:srgbClr val="000000"/>
                    </a:solidFill>
                    <a:cs typeface="Times New Roman" panose="02020603050405020304"/>
                  </a:rPr>
                  <a:t>B</a:t>
                </a:r>
                <a:r>
                  <a:rPr lang="zh-CN" altLang="zh-CN">
                    <a:solidFill>
                      <a:srgbClr val="000000"/>
                    </a:solidFill>
                    <a:cs typeface="Times New Roman" panose="02020603050405020304"/>
                  </a:rPr>
                  <a:t>正确</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mc:Choice>
        <mc:Fallback xmlns="">
          <p:sp>
            <p:nvSpPr>
              <p:cNvPr id="4" name="内容占位符 3"/>
              <p:cNvSpPr>
                <a:spLocks noRot="1" noChangeAspect="1" noMove="1" noResize="1" noEditPoints="1" noAdjustHandles="1" noChangeArrowheads="1" noChangeShapeType="1" noTextEdit="1"/>
              </p:cNvSpPr>
              <p:nvPr>
                <p:ph idx="1"/>
              </p:nvPr>
            </p:nvSpPr>
            <p:spPr>
              <a:xfrm>
                <a:off x="360854" y="1222879"/>
                <a:ext cx="11485848" cy="1990097"/>
              </a:xfrm>
              <a:blipFill rotWithShape="1">
                <a:blip r:embed="rId2"/>
                <a:stretch>
                  <a:fillRect l="-2" t="-25" r="1" b="2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内容占位符 1"/>
              <p:cNvSpPr txBox="1"/>
              <p:nvPr/>
            </p:nvSpPr>
            <p:spPr bwMode="auto">
              <a:xfrm>
                <a:off x="9715858" y="1517607"/>
                <a:ext cx="1008112" cy="109042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400">
                    <a:ea typeface="Cambria Math" panose="02040503050406030204" pitchFamily="18" charset="0"/>
                  </a:rPr>
                  <a:t> </a:t>
                </a:r>
                <a14:m>
                  <m:oMath xmlns:m="http://schemas.openxmlformats.org/officeDocument/2006/math">
                    <m:f>
                      <m:fPr>
                        <m:ctrlPr>
                          <a:rPr lang="zh-CN" altLang="zh-CN" sz="2400" i="1" smtClean="0">
                            <a:latin typeface="Cambria Math" panose="02040503050406030204" pitchFamily="18" charset="0"/>
                            <a:ea typeface="Cambria Math" panose="02040503050406030204" pitchFamily="18" charset="0"/>
                          </a:rPr>
                        </m:ctrlPr>
                      </m:fPr>
                      <m:num>
                        <m:r>
                          <a:rPr lang="en-US" altLang="zh-CN" sz="2400" i="1">
                            <a:solidFill>
                              <a:srgbClr val="000000"/>
                            </a:solidFill>
                            <a:latin typeface="Cambria Math" panose="02040503050406030204"/>
                            <a:cs typeface="Times New Roman" panose="02020603050405020304"/>
                          </a:rPr>
                          <m:t>𝑅</m:t>
                        </m:r>
                        <m:r>
                          <m:rPr>
                            <m:nor/>
                          </m:rPr>
                          <a:rPr lang="zh-CN" altLang="zh-CN" sz="2400" baseline="-25000">
                            <a:solidFill>
                              <a:srgbClr val="000000"/>
                            </a:solidFill>
                            <a:latin typeface="Cambria Math" panose="02040503050406030204" pitchFamily="18" charset="0"/>
                            <a:cs typeface="Times New Roman" panose="02020603050405020304"/>
                          </a:rPr>
                          <m:t>总</m:t>
                        </m:r>
                      </m:num>
                      <m:den>
                        <m:sSub>
                          <m:sSubPr>
                            <m:ctrlPr>
                              <a:rPr lang="zh-CN" altLang="zh-CN" sz="2400"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sz="2400" i="1">
                                <a:solidFill>
                                  <a:srgbClr val="000000"/>
                                </a:solidFill>
                                <a:latin typeface="Cambria Math" panose="02040503050406030204"/>
                                <a:cs typeface="Times New Roman" panose="02020603050405020304"/>
                              </a:rPr>
                              <m:t>𝑅</m:t>
                            </m:r>
                          </m:e>
                          <m:sub>
                            <m:r>
                              <m:rPr>
                                <m:nor/>
                              </m:rPr>
                              <a:rPr lang="zh-CN" altLang="zh-CN" sz="2400" baseline="-25000">
                                <a:solidFill>
                                  <a:srgbClr val="000000"/>
                                </a:solidFill>
                                <a:latin typeface="Cambria Math" panose="02040503050406030204" pitchFamily="18" charset="0"/>
                                <a:cs typeface="Times New Roman" panose="02020603050405020304"/>
                              </a:rPr>
                              <m:t>总</m:t>
                            </m:r>
                          </m:sub>
                        </m:sSub>
                        <m:r>
                          <m:rPr>
                            <m:nor/>
                          </m:rPr>
                          <a:rPr lang="en-US" altLang="zh-CN" sz="2400" i="1">
                            <a:solidFill>
                              <a:srgbClr val="000000"/>
                            </a:solidFill>
                            <a:latin typeface="Cambria Math" panose="02040503050406030204"/>
                            <a:cs typeface="Times New Roman" panose="02020603050405020304"/>
                          </a:rPr>
                          <m:t>′</m:t>
                        </m:r>
                      </m:den>
                    </m:f>
                  </m:oMath>
                </a14:m>
                <a:endParaRPr lang="zh-CN" altLang="en-US" sz="2400"/>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9715858" y="1517607"/>
                <a:ext cx="1008112" cy="1090427"/>
              </a:xfrm>
              <a:prstGeom prst="rect">
                <a:avLst/>
              </a:prstGeom>
              <a:blipFill rotWithShape="1">
                <a:blip r:embed="rId3"/>
                <a:stretch>
                  <a:fillRect l="-36" t="-54" r="9" b="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8" name="矩形 7"/>
          <p:cNvSpPr/>
          <p:nvPr/>
        </p:nvSpPr>
        <p:spPr>
          <a:xfrm>
            <a:off x="5301927" y="5247520"/>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9" name="图片 8"/>
          <p:cNvPicPr>
            <a:picLocks noChangeAspect="1"/>
          </p:cNvPicPr>
          <p:nvPr/>
        </p:nvPicPr>
        <p:blipFill>
          <a:blip r:embed="rId4"/>
          <a:stretch>
            <a:fillRect/>
          </a:stretch>
        </p:blipFill>
        <p:spPr>
          <a:xfrm>
            <a:off x="3142878" y="2996952"/>
            <a:ext cx="6191497" cy="2100555"/>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5656</Words>
  <Application>Microsoft Office PowerPoint</Application>
  <PresentationFormat>自定义</PresentationFormat>
  <Paragraphs>266</Paragraphs>
  <Slides>37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37</vt:i4>
      </vt:variant>
    </vt:vector>
  </HeadingPairs>
  <TitlesOfParts>
    <vt:vector size="46" baseType="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533</cp:revision>
  <dcterms:created xsi:type="dcterms:W3CDTF">2020-11-06T05:24:00Z</dcterms:created>
  <dcterms:modified xsi:type="dcterms:W3CDTF">2025-09-17T08:14:12Z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A5DEC7FBBA9642C3B689E66DF712AC71_12</vt:lpwstr>
  </property>
</Properties>
</file>